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 id="2147483668" r:id="rId2"/>
  </p:sldMasterIdLst>
  <p:notesMasterIdLst>
    <p:notesMasterId r:id="rId18"/>
  </p:notesMasterIdLst>
  <p:sldIdLst>
    <p:sldId id="256" r:id="rId3"/>
    <p:sldId id="257" r:id="rId4"/>
    <p:sldId id="258" r:id="rId5"/>
    <p:sldId id="259" r:id="rId6"/>
    <p:sldId id="273" r:id="rId7"/>
    <p:sldId id="268" r:id="rId8"/>
    <p:sldId id="270" r:id="rId9"/>
    <p:sldId id="271" r:id="rId10"/>
    <p:sldId id="272" r:id="rId11"/>
    <p:sldId id="274" r:id="rId12"/>
    <p:sldId id="275" r:id="rId13"/>
    <p:sldId id="276" r:id="rId14"/>
    <p:sldId id="277" r:id="rId15"/>
    <p:sldId id="269" r:id="rId16"/>
    <p:sldId id="267" r:id="rId17"/>
  </p:sldIdLst>
  <p:sldSz cx="9144000" cy="5143500" type="screen16x9"/>
  <p:notesSz cx="6858000" cy="9144000"/>
  <p:embeddedFontLst>
    <p:embeddedFont>
      <p:font typeface="Alfa Slab One" panose="020B0604020202020204" charset="0"/>
      <p:regular r:id="rId19"/>
    </p:embeddedFont>
    <p:embeddedFont>
      <p:font typeface="Barlow" panose="00000500000000000000" pitchFamily="2" charset="0"/>
      <p:regular r:id="rId20"/>
      <p:bold r:id="rId21"/>
      <p:italic r:id="rId22"/>
      <p:boldItalic r:id="rId23"/>
    </p:embeddedFont>
    <p:embeddedFont>
      <p:font typeface="Barlow Medium" panose="00000600000000000000" pitchFamily="2" charset="0"/>
      <p:regular r:id="rId24"/>
      <p:bold r:id="rId25"/>
      <p:italic r:id="rId26"/>
      <p:boldItalic r:id="rId27"/>
    </p:embeddedFont>
    <p:embeddedFont>
      <p:font typeface="Bebas Neue" panose="020B0606020202050201" pitchFamily="3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46859" autoAdjust="0"/>
  </p:normalViewPr>
  <p:slideViewPr>
    <p:cSldViewPr snapToGrid="0">
      <p:cViewPr varScale="1">
        <p:scale>
          <a:sx n="53" d="100"/>
          <a:sy n="53" d="100"/>
        </p:scale>
        <p:origin x="2314"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font" Target="fonts/font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ec46e8d935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g1ec46e8d935_1_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c46e8d935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1ec46e8d935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i="0" u="none" strike="noStrike" cap="none" dirty="0">
                <a:solidFill>
                  <a:srgbClr val="000000"/>
                </a:solidFill>
                <a:latin typeface="Barlow"/>
                <a:ea typeface="Barlow"/>
                <a:cs typeface="Barlow"/>
                <a:sym typeface="Barlow"/>
              </a:rPr>
              <a:t>The training data of BART include Books and Stories, </a:t>
            </a:r>
            <a:r>
              <a:rPr lang="en-GB" sz="1100" dirty="0">
                <a:latin typeface="Barlow"/>
                <a:ea typeface="Barlow"/>
                <a:cs typeface="Barlow"/>
                <a:sym typeface="Barlow"/>
              </a:rPr>
              <a:t>Wikipedia, News Articles, Websites, Other diverse text sources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By combining a bidirectional encoder with a left-to-right decoder, BART can effectively understand the context of the input data and generate coherent and contextually appropriate outputs. This architecture makes it suitable for a wide range of NLP tasks, including text summarization, translation, and content creation.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dirty="0">
              <a:latin typeface="Barlow"/>
              <a:ea typeface="Barlow"/>
              <a:cs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Bias in Training Data</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Generalization Challenges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Interpretability and </a:t>
            </a:r>
            <a:r>
              <a:rPr lang="en-GB" b="0" dirty="0" err="1"/>
              <a:t>Explainability</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Handling of Sarcasm and Subtle Language Nuances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Need for Continuous Updating</a:t>
            </a:r>
            <a:endParaRPr lang="en-GB" sz="1100" b="0" dirty="0">
              <a:latin typeface="Barlow"/>
              <a:ea typeface="Barlow"/>
              <a:cs typeface="Barlow"/>
              <a:sym typeface="Barlow"/>
            </a:endParaRPr>
          </a:p>
          <a:p>
            <a:pPr marL="0" lvl="0" indent="0" algn="l" rtl="0">
              <a:lnSpc>
                <a:spcPct val="100000"/>
              </a:lnSpc>
              <a:spcBef>
                <a:spcPts val="0"/>
              </a:spcBef>
              <a:spcAft>
                <a:spcPts val="0"/>
              </a:spcAft>
              <a:buSzPts val="1100"/>
              <a:buNone/>
            </a:pPr>
            <a:endParaRPr lang="en-GB"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c46e8d935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1ec46e8d935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i="0" u="none" strike="noStrike" cap="none" dirty="0">
                <a:solidFill>
                  <a:srgbClr val="000000"/>
                </a:solidFill>
                <a:latin typeface="Barlow"/>
                <a:ea typeface="Barlow"/>
                <a:cs typeface="Barlow"/>
                <a:sym typeface="Barlow"/>
              </a:rPr>
              <a:t>The training data of BART include Books and Stories, </a:t>
            </a:r>
            <a:r>
              <a:rPr lang="en-GB" sz="1100" dirty="0">
                <a:latin typeface="Barlow"/>
                <a:ea typeface="Barlow"/>
                <a:cs typeface="Barlow"/>
                <a:sym typeface="Barlow"/>
              </a:rPr>
              <a:t>Wikipedia, News Articles, Websites, Other diverse text sources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By combining a bidirectional encoder with a left-to-right decoder, BART can effectively understand the context of the input data and generate coherent and contextually appropriate outputs. This architecture makes it suitable for a wide range of NLP tasks, including text summarization, translation, and content creation.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dirty="0">
              <a:latin typeface="Barlow"/>
              <a:ea typeface="Barlow"/>
              <a:cs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Bias in Training Data</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Generalization Challenges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Interpretability and </a:t>
            </a:r>
            <a:r>
              <a:rPr lang="en-GB" b="0" dirty="0" err="1"/>
              <a:t>Explainability</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Handling of Sarcasm and Subtle Language Nuances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Need for Continuous Updating</a:t>
            </a:r>
            <a:endParaRPr lang="en-GB" sz="1100" b="0" dirty="0">
              <a:latin typeface="Barlow"/>
              <a:ea typeface="Barlow"/>
              <a:cs typeface="Barlow"/>
              <a:sym typeface="Barlow"/>
            </a:endParaRPr>
          </a:p>
          <a:p>
            <a:pPr marL="0" lvl="0" indent="0" algn="l" rtl="0">
              <a:lnSpc>
                <a:spcPct val="100000"/>
              </a:lnSpc>
              <a:spcBef>
                <a:spcPts val="0"/>
              </a:spcBef>
              <a:spcAft>
                <a:spcPts val="0"/>
              </a:spcAft>
              <a:buSzPts val="1100"/>
              <a:buNone/>
            </a:pPr>
            <a:endParaRPr lang="en-GB" dirty="0"/>
          </a:p>
        </p:txBody>
      </p:sp>
    </p:spTree>
    <p:extLst>
      <p:ext uri="{BB962C8B-B14F-4D97-AF65-F5344CB8AC3E}">
        <p14:creationId xmlns:p14="http://schemas.microsoft.com/office/powerpoint/2010/main" val="864874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c46e8d935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1ec46e8d935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i="0" u="none" strike="noStrike" cap="none" dirty="0">
                <a:solidFill>
                  <a:srgbClr val="000000"/>
                </a:solidFill>
                <a:latin typeface="Barlow"/>
                <a:ea typeface="Barlow"/>
                <a:cs typeface="Barlow"/>
                <a:sym typeface="Barlow"/>
              </a:rPr>
              <a:t>The training data of BART include Books and Stories, </a:t>
            </a:r>
            <a:r>
              <a:rPr lang="en-GB" sz="1100" dirty="0">
                <a:latin typeface="Barlow"/>
                <a:ea typeface="Barlow"/>
                <a:cs typeface="Barlow"/>
                <a:sym typeface="Barlow"/>
              </a:rPr>
              <a:t>Wikipedia, News Articles, Websites, Other diverse text sources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By combining a bidirectional encoder with a left-to-right decoder, BART can effectively understand the context of the input data and generate coherent and contextually appropriate outputs. This architecture makes it suitable for a wide range of NLP tasks, including text summarization, translation, and content creation.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dirty="0">
              <a:latin typeface="Barlow"/>
              <a:ea typeface="Barlow"/>
              <a:cs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Bias in Training Data</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Generalization Challenges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Interpretability and </a:t>
            </a:r>
            <a:r>
              <a:rPr lang="en-GB" b="0" dirty="0" err="1"/>
              <a:t>Explainability</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Handling of Sarcasm and Subtle Language Nuances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Need for Continuous Updating</a:t>
            </a:r>
            <a:endParaRPr lang="en-GB" sz="1100" b="0" dirty="0">
              <a:latin typeface="Barlow"/>
              <a:ea typeface="Barlow"/>
              <a:cs typeface="Barlow"/>
              <a:sym typeface="Barlow"/>
            </a:endParaRPr>
          </a:p>
          <a:p>
            <a:pPr marL="0" lvl="0" indent="0" algn="l" rtl="0">
              <a:lnSpc>
                <a:spcPct val="100000"/>
              </a:lnSpc>
              <a:spcBef>
                <a:spcPts val="0"/>
              </a:spcBef>
              <a:spcAft>
                <a:spcPts val="0"/>
              </a:spcAft>
              <a:buSzPts val="1100"/>
              <a:buNone/>
            </a:pPr>
            <a:endParaRPr lang="en-GB" dirty="0"/>
          </a:p>
        </p:txBody>
      </p:sp>
    </p:spTree>
    <p:extLst>
      <p:ext uri="{BB962C8B-B14F-4D97-AF65-F5344CB8AC3E}">
        <p14:creationId xmlns:p14="http://schemas.microsoft.com/office/powerpoint/2010/main" val="902288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c46e8d935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1ec46e8d935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i="0" u="none" strike="noStrike" cap="none" dirty="0">
                <a:solidFill>
                  <a:srgbClr val="000000"/>
                </a:solidFill>
                <a:latin typeface="Barlow"/>
                <a:ea typeface="Barlow"/>
                <a:cs typeface="Barlow"/>
                <a:sym typeface="Barlow"/>
              </a:rPr>
              <a:t>The training data of BART include Books and Stories, </a:t>
            </a:r>
            <a:r>
              <a:rPr lang="en-GB" sz="1100" dirty="0">
                <a:latin typeface="Barlow"/>
                <a:ea typeface="Barlow"/>
                <a:cs typeface="Barlow"/>
                <a:sym typeface="Barlow"/>
              </a:rPr>
              <a:t>Wikipedia, News Articles, Websites, Other diverse text sources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By combining a bidirectional encoder with a left-to-right decoder, BART can effectively understand the context of the input data and generate coherent and contextually appropriate outputs. This architecture makes it suitable for a wide range of NLP tasks, including text summarization, translation, and content creation.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dirty="0">
              <a:latin typeface="Barlow"/>
              <a:ea typeface="Barlow"/>
              <a:cs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Bias in Training Data</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Generalization Challenges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Interpretability and </a:t>
            </a:r>
            <a:r>
              <a:rPr lang="en-GB" b="0" dirty="0" err="1"/>
              <a:t>Explainability</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Handling of Sarcasm and Subtle Language Nuances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Need for Continuous Updating</a:t>
            </a:r>
            <a:endParaRPr lang="en-GB" sz="1100" b="0" dirty="0">
              <a:latin typeface="Barlow"/>
              <a:ea typeface="Barlow"/>
              <a:cs typeface="Barlow"/>
              <a:sym typeface="Barlow"/>
            </a:endParaRPr>
          </a:p>
          <a:p>
            <a:pPr marL="0" lvl="0" indent="0" algn="l" rtl="0">
              <a:lnSpc>
                <a:spcPct val="100000"/>
              </a:lnSpc>
              <a:spcBef>
                <a:spcPts val="0"/>
              </a:spcBef>
              <a:spcAft>
                <a:spcPts val="0"/>
              </a:spcAft>
              <a:buSzPts val="1100"/>
              <a:buNone/>
            </a:pPr>
            <a:endParaRPr lang="en-GB" dirty="0"/>
          </a:p>
        </p:txBody>
      </p:sp>
    </p:spTree>
    <p:extLst>
      <p:ext uri="{BB962C8B-B14F-4D97-AF65-F5344CB8AC3E}">
        <p14:creationId xmlns:p14="http://schemas.microsoft.com/office/powerpoint/2010/main" val="37993625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c46e8d935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1ec46e8d935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sz="1100" i="0" u="none" strike="noStrike" cap="none" dirty="0">
                <a:solidFill>
                  <a:srgbClr val="000000"/>
                </a:solidFill>
                <a:latin typeface="Barlow"/>
                <a:ea typeface="Barlow"/>
                <a:cs typeface="Barlow"/>
                <a:sym typeface="Barlow"/>
              </a:rPr>
              <a:t>The training data of BART include Books and Stories, </a:t>
            </a:r>
            <a:r>
              <a:rPr lang="en-GB" sz="1100" dirty="0">
                <a:latin typeface="Barlow"/>
                <a:ea typeface="Barlow"/>
                <a:cs typeface="Barlow"/>
                <a:sym typeface="Barlow"/>
              </a:rPr>
              <a:t>Wikipedia, News Articles, Websites, Other diverse text sources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By combining a bidirectional encoder with a left-to-right decoder, BART can effectively understand the context of the input data and generate coherent and contextually appropriate outputs. This architecture makes it suitable for a wide range of NLP tasks, including text summarization, translation, and content creation.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sz="1100" dirty="0">
              <a:latin typeface="Barlow"/>
              <a:ea typeface="Barlow"/>
              <a:cs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Bias in Training Data</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Generalization Challenges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Interpretability and </a:t>
            </a:r>
            <a:r>
              <a:rPr lang="en-GB" b="0" dirty="0" err="1"/>
              <a:t>Explainability</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Handling of Sarcasm and Subtle Language Nuances</a:t>
            </a:r>
            <a:endParaRPr lang="en-GB" sz="1100" b="0" dirty="0">
              <a:latin typeface="Barlow"/>
              <a:sym typeface="Barlow"/>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0" dirty="0"/>
              <a:t>Need for Continuous Updating</a:t>
            </a:r>
            <a:endParaRPr lang="en-GB" sz="1100" b="0" dirty="0">
              <a:latin typeface="Barlow"/>
              <a:ea typeface="Barlow"/>
              <a:cs typeface="Barlow"/>
              <a:sym typeface="Barlow"/>
            </a:endParaRPr>
          </a:p>
          <a:p>
            <a:pPr marL="0" lvl="0" indent="0" algn="l" rtl="0">
              <a:lnSpc>
                <a:spcPct val="100000"/>
              </a:lnSpc>
              <a:spcBef>
                <a:spcPts val="0"/>
              </a:spcBef>
              <a:spcAft>
                <a:spcPts val="0"/>
              </a:spcAft>
              <a:buSzPts val="1100"/>
              <a:buNone/>
            </a:pPr>
            <a:endParaRPr lang="en-GB" dirty="0"/>
          </a:p>
        </p:txBody>
      </p:sp>
    </p:spTree>
    <p:extLst>
      <p:ext uri="{BB962C8B-B14F-4D97-AF65-F5344CB8AC3E}">
        <p14:creationId xmlns:p14="http://schemas.microsoft.com/office/powerpoint/2010/main" val="32035355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ec46e8d935_1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3" name="Google Shape;543;g1ec46e8d935_1_3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ec46e8d935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 name="Google Shape;137;g1ec46e8d935_1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c46e8d935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1ec46e8d935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ec46e8d935_1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4" name="Google Shape;204;g1ec46e8d935_1_1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US" b="1" i="0" dirty="0">
                <a:solidFill>
                  <a:srgbClr val="374151"/>
                </a:solidFill>
                <a:effectLst/>
                <a:latin typeface="+mj-lt"/>
              </a:rPr>
              <a:t>Specify Spider Class:</a:t>
            </a:r>
            <a:endParaRPr lang="en-US" b="0" i="0" dirty="0">
              <a:solidFill>
                <a:srgbClr val="374151"/>
              </a:solidFill>
              <a:effectLst/>
              <a:latin typeface="+mj-lt"/>
            </a:endParaRPr>
          </a:p>
          <a:p>
            <a:pPr marL="742950" lvl="1" indent="-285750" algn="l">
              <a:buFont typeface="+mj-lt"/>
              <a:buAutoNum type="arabicPeriod"/>
            </a:pPr>
            <a:r>
              <a:rPr lang="en-US" b="0" i="0" dirty="0">
                <a:solidFill>
                  <a:srgbClr val="374151"/>
                </a:solidFill>
                <a:effectLst/>
                <a:latin typeface="+mj-lt"/>
              </a:rPr>
              <a:t>Create a class named </a:t>
            </a:r>
            <a:r>
              <a:rPr lang="en-US" b="0" i="0" dirty="0" err="1">
                <a:solidFill>
                  <a:srgbClr val="374151"/>
                </a:solidFill>
                <a:effectLst/>
                <a:latin typeface="+mj-lt"/>
              </a:rPr>
              <a:t>TodaySpider</a:t>
            </a:r>
            <a:r>
              <a:rPr lang="en-US" b="0" i="0" dirty="0">
                <a:solidFill>
                  <a:srgbClr val="374151"/>
                </a:solidFill>
                <a:effectLst/>
                <a:latin typeface="+mj-lt"/>
              </a:rPr>
              <a:t> that inherits from </a:t>
            </a:r>
            <a:r>
              <a:rPr lang="en-US" b="0" i="0" dirty="0" err="1">
                <a:solidFill>
                  <a:srgbClr val="374151"/>
                </a:solidFill>
                <a:effectLst/>
                <a:latin typeface="+mj-lt"/>
              </a:rPr>
              <a:t>scrapy.Spider</a:t>
            </a:r>
            <a:r>
              <a:rPr lang="en-US" b="0" i="0" dirty="0">
                <a:solidFill>
                  <a:srgbClr val="374151"/>
                </a:solidFill>
                <a:effectLst/>
                <a:latin typeface="+mj-lt"/>
              </a:rPr>
              <a:t>.</a:t>
            </a:r>
          </a:p>
          <a:p>
            <a:pPr algn="l">
              <a:buFont typeface="+mj-lt"/>
              <a:buAutoNum type="arabicPeriod"/>
            </a:pPr>
            <a:r>
              <a:rPr lang="en-US" b="1" i="0" dirty="0">
                <a:solidFill>
                  <a:srgbClr val="374151"/>
                </a:solidFill>
                <a:effectLst/>
                <a:latin typeface="+mj-lt"/>
              </a:rPr>
              <a:t>Define Spider Name and Start URLs:</a:t>
            </a:r>
            <a:endParaRPr lang="en-US" b="0" i="0" dirty="0">
              <a:solidFill>
                <a:srgbClr val="374151"/>
              </a:solidFill>
              <a:effectLst/>
              <a:latin typeface="+mj-lt"/>
            </a:endParaRPr>
          </a:p>
          <a:p>
            <a:pPr marL="742950" lvl="1" indent="-285750" algn="l">
              <a:buFont typeface="+mj-lt"/>
              <a:buAutoNum type="arabicPeriod"/>
            </a:pPr>
            <a:r>
              <a:rPr lang="en-US" b="0" i="0" dirty="0">
                <a:solidFill>
                  <a:srgbClr val="374151"/>
                </a:solidFill>
                <a:effectLst/>
                <a:latin typeface="+mj-lt"/>
              </a:rPr>
              <a:t>Set the name of the spider using the name attribute.</a:t>
            </a:r>
          </a:p>
          <a:p>
            <a:pPr marL="742950" lvl="1" indent="-285750" algn="l">
              <a:buFont typeface="+mj-lt"/>
              <a:buAutoNum type="arabicPeriod"/>
            </a:pPr>
            <a:r>
              <a:rPr lang="en-US" b="0" i="0" dirty="0">
                <a:solidFill>
                  <a:srgbClr val="374151"/>
                </a:solidFill>
                <a:effectLst/>
                <a:latin typeface="+mj-lt"/>
              </a:rPr>
              <a:t>Provide a list of start URLs using the </a:t>
            </a:r>
            <a:r>
              <a:rPr lang="en-US" b="0" i="0" dirty="0" err="1">
                <a:solidFill>
                  <a:srgbClr val="374151"/>
                </a:solidFill>
                <a:effectLst/>
                <a:latin typeface="+mj-lt"/>
              </a:rPr>
              <a:t>start_urls</a:t>
            </a:r>
            <a:r>
              <a:rPr lang="en-US" b="0" i="0" dirty="0">
                <a:solidFill>
                  <a:srgbClr val="374151"/>
                </a:solidFill>
                <a:effectLst/>
                <a:latin typeface="+mj-lt"/>
              </a:rPr>
              <a:t> attribute.</a:t>
            </a:r>
          </a:p>
          <a:p>
            <a:pPr algn="l">
              <a:buFont typeface="+mj-lt"/>
              <a:buAutoNum type="arabicPeriod"/>
            </a:pPr>
            <a:r>
              <a:rPr lang="en-US" b="1" i="0" dirty="0">
                <a:solidFill>
                  <a:srgbClr val="374151"/>
                </a:solidFill>
                <a:effectLst/>
                <a:latin typeface="+mj-lt"/>
              </a:rPr>
              <a:t>Define Parse Method:</a:t>
            </a:r>
            <a:endParaRPr lang="en-US" b="0" i="0" dirty="0">
              <a:solidFill>
                <a:srgbClr val="374151"/>
              </a:solidFill>
              <a:effectLst/>
              <a:latin typeface="+mj-lt"/>
            </a:endParaRPr>
          </a:p>
          <a:p>
            <a:pPr marL="742950" lvl="1" indent="-285750" algn="l">
              <a:buFont typeface="+mj-lt"/>
              <a:buAutoNum type="arabicPeriod"/>
            </a:pPr>
            <a:r>
              <a:rPr lang="en-US" b="0" i="0" dirty="0">
                <a:solidFill>
                  <a:srgbClr val="374151"/>
                </a:solidFill>
                <a:effectLst/>
                <a:latin typeface="+mj-lt"/>
              </a:rPr>
              <a:t>Implement the parse method to extract information from the HTML response.</a:t>
            </a:r>
          </a:p>
          <a:p>
            <a:pPr marL="742950" lvl="1" indent="-285750" algn="l">
              <a:buFont typeface="+mj-lt"/>
              <a:buAutoNum type="arabicPeriod"/>
            </a:pPr>
            <a:r>
              <a:rPr lang="en-US" b="0" i="0" dirty="0">
                <a:solidFill>
                  <a:srgbClr val="374151"/>
                </a:solidFill>
                <a:effectLst/>
                <a:latin typeface="+mj-lt"/>
              </a:rPr>
              <a:t>Use XPath to select the main section with the class </a:t>
            </a:r>
            <a:r>
              <a:rPr lang="en-US" b="0" i="0" dirty="0" err="1">
                <a:solidFill>
                  <a:srgbClr val="374151"/>
                </a:solidFill>
                <a:effectLst/>
                <a:latin typeface="+mj-lt"/>
              </a:rPr>
              <a:t>MonthPage</a:t>
            </a:r>
            <a:r>
              <a:rPr lang="en-US" b="0" i="0" dirty="0">
                <a:solidFill>
                  <a:srgbClr val="374151"/>
                </a:solidFill>
                <a:effectLst/>
                <a:latin typeface="+mj-lt"/>
              </a:rPr>
              <a:t>.</a:t>
            </a:r>
          </a:p>
          <a:p>
            <a:pPr algn="l">
              <a:buFont typeface="+mj-lt"/>
              <a:buAutoNum type="arabicPeriod"/>
            </a:pPr>
            <a:r>
              <a:rPr lang="en-US" b="1" i="0" dirty="0">
                <a:solidFill>
                  <a:srgbClr val="374151"/>
                </a:solidFill>
                <a:effectLst/>
                <a:latin typeface="+mj-lt"/>
              </a:rPr>
              <a:t>Iterate Over Links in Main Section:</a:t>
            </a:r>
            <a:endParaRPr lang="en-US" b="0" i="0" dirty="0">
              <a:solidFill>
                <a:srgbClr val="374151"/>
              </a:solidFill>
              <a:effectLst/>
              <a:latin typeface="+mj-lt"/>
            </a:endParaRPr>
          </a:p>
          <a:p>
            <a:pPr marL="742950" lvl="1" indent="-285750" algn="l">
              <a:buFont typeface="+mj-lt"/>
              <a:buAutoNum type="arabicPeriod"/>
            </a:pPr>
            <a:r>
              <a:rPr lang="en-US" b="0" i="0" dirty="0">
                <a:solidFill>
                  <a:srgbClr val="374151"/>
                </a:solidFill>
                <a:effectLst/>
                <a:latin typeface="+mj-lt"/>
              </a:rPr>
              <a:t>Use a loop to iterate over the &lt;a&gt; (anchor) elements within the main section.</a:t>
            </a:r>
          </a:p>
          <a:p>
            <a:pPr marL="742950" lvl="1" indent="-285750" algn="l">
              <a:buFont typeface="+mj-lt"/>
              <a:buAutoNum type="arabicPeriod"/>
            </a:pPr>
            <a:r>
              <a:rPr lang="en-US" b="0" i="0" dirty="0">
                <a:solidFill>
                  <a:srgbClr val="374151"/>
                </a:solidFill>
                <a:effectLst/>
                <a:latin typeface="+mj-lt"/>
              </a:rPr>
              <a:t>Extract the link and title from each anchor element.</a:t>
            </a:r>
          </a:p>
          <a:p>
            <a:pPr algn="l">
              <a:buFont typeface="+mj-lt"/>
              <a:buAutoNum type="arabicPeriod"/>
            </a:pPr>
            <a:r>
              <a:rPr lang="en-US" b="1" i="0" dirty="0">
                <a:solidFill>
                  <a:srgbClr val="374151"/>
                </a:solidFill>
                <a:effectLst/>
                <a:latin typeface="+mj-lt"/>
              </a:rPr>
              <a:t>Make Requests to Links:</a:t>
            </a:r>
            <a:endParaRPr lang="en-US" b="0" i="0" dirty="0">
              <a:solidFill>
                <a:srgbClr val="374151"/>
              </a:solidFill>
              <a:effectLst/>
              <a:latin typeface="+mj-lt"/>
            </a:endParaRPr>
          </a:p>
          <a:p>
            <a:pPr marL="742950" lvl="1" indent="-285750" algn="l">
              <a:buFont typeface="+mj-lt"/>
              <a:buAutoNum type="arabicPeriod"/>
            </a:pPr>
            <a:r>
              <a:rPr lang="en-US" b="0" i="0" dirty="0">
                <a:solidFill>
                  <a:srgbClr val="374151"/>
                </a:solidFill>
                <a:effectLst/>
                <a:latin typeface="+mj-lt"/>
              </a:rPr>
              <a:t>Use </a:t>
            </a:r>
            <a:r>
              <a:rPr lang="en-US" b="0" i="0" dirty="0" err="1">
                <a:solidFill>
                  <a:srgbClr val="374151"/>
                </a:solidFill>
                <a:effectLst/>
                <a:latin typeface="+mj-lt"/>
              </a:rPr>
              <a:t>scrapy.Request</a:t>
            </a:r>
            <a:r>
              <a:rPr lang="en-US" b="0" i="0" dirty="0">
                <a:solidFill>
                  <a:srgbClr val="374151"/>
                </a:solidFill>
                <a:effectLst/>
                <a:latin typeface="+mj-lt"/>
              </a:rPr>
              <a:t> to make requests to the extracted links.</a:t>
            </a:r>
          </a:p>
          <a:p>
            <a:pPr marL="742950" lvl="1" indent="-285750" algn="l">
              <a:buFont typeface="+mj-lt"/>
              <a:buAutoNum type="arabicPeriod"/>
            </a:pPr>
            <a:r>
              <a:rPr lang="en-US" b="0" i="0" dirty="0">
                <a:solidFill>
                  <a:srgbClr val="374151"/>
                </a:solidFill>
                <a:effectLst/>
                <a:latin typeface="+mj-lt"/>
              </a:rPr>
              <a:t>Pass the link, callback method (</a:t>
            </a:r>
            <a:r>
              <a:rPr lang="en-US" b="0" i="0" dirty="0" err="1">
                <a:solidFill>
                  <a:srgbClr val="374151"/>
                </a:solidFill>
                <a:effectLst/>
                <a:latin typeface="+mj-lt"/>
              </a:rPr>
              <a:t>parse_link</a:t>
            </a:r>
            <a:r>
              <a:rPr lang="en-US" b="0" i="0" dirty="0">
                <a:solidFill>
                  <a:srgbClr val="374151"/>
                </a:solidFill>
                <a:effectLst/>
                <a:latin typeface="+mj-lt"/>
              </a:rPr>
              <a:t>), and title as metadata.</a:t>
            </a:r>
          </a:p>
          <a:p>
            <a:pPr algn="l">
              <a:buFont typeface="+mj-lt"/>
              <a:buAutoNum type="arabicPeriod"/>
            </a:pPr>
            <a:r>
              <a:rPr lang="en-US" b="1" i="0" dirty="0">
                <a:solidFill>
                  <a:srgbClr val="374151"/>
                </a:solidFill>
                <a:effectLst/>
                <a:latin typeface="+mj-lt"/>
              </a:rPr>
              <a:t>Define Parse Link Method:</a:t>
            </a:r>
            <a:endParaRPr lang="en-US" b="0" i="0" dirty="0">
              <a:solidFill>
                <a:srgbClr val="374151"/>
              </a:solidFill>
              <a:effectLst/>
              <a:latin typeface="+mj-lt"/>
            </a:endParaRPr>
          </a:p>
          <a:p>
            <a:pPr marL="742950" lvl="1" indent="-285750" algn="l">
              <a:buFont typeface="+mj-lt"/>
              <a:buAutoNum type="arabicPeriod"/>
            </a:pPr>
            <a:r>
              <a:rPr lang="en-US" b="0" i="0" dirty="0">
                <a:solidFill>
                  <a:srgbClr val="374151"/>
                </a:solidFill>
                <a:effectLst/>
                <a:latin typeface="+mj-lt"/>
              </a:rPr>
              <a:t>Implement the </a:t>
            </a:r>
            <a:r>
              <a:rPr lang="en-US" b="0" i="0" dirty="0" err="1">
                <a:solidFill>
                  <a:srgbClr val="374151"/>
                </a:solidFill>
                <a:effectLst/>
                <a:latin typeface="+mj-lt"/>
              </a:rPr>
              <a:t>parse_link</a:t>
            </a:r>
            <a:r>
              <a:rPr lang="en-US" b="0" i="0" dirty="0">
                <a:solidFill>
                  <a:srgbClr val="374151"/>
                </a:solidFill>
                <a:effectLst/>
                <a:latin typeface="+mj-lt"/>
              </a:rPr>
              <a:t> method to extract content from the linked page.</a:t>
            </a:r>
          </a:p>
          <a:p>
            <a:pPr marL="742950" lvl="1" indent="-285750" algn="l">
              <a:buFont typeface="+mj-lt"/>
              <a:buAutoNum type="arabicPeriod"/>
            </a:pPr>
            <a:r>
              <a:rPr lang="en-US" b="0" i="0" dirty="0">
                <a:solidFill>
                  <a:srgbClr val="374151"/>
                </a:solidFill>
                <a:effectLst/>
                <a:latin typeface="+mj-lt"/>
              </a:rPr>
              <a:t>Use XPath to select paragraphs (&lt;p&gt; elements) from the response.</a:t>
            </a:r>
          </a:p>
          <a:p>
            <a:pPr algn="l">
              <a:buFont typeface="+mj-lt"/>
              <a:buAutoNum type="arabicPeriod"/>
            </a:pPr>
            <a:r>
              <a:rPr lang="en-US" b="1" i="0" dirty="0">
                <a:solidFill>
                  <a:srgbClr val="374151"/>
                </a:solidFill>
                <a:effectLst/>
                <a:latin typeface="+mj-lt"/>
              </a:rPr>
              <a:t>Join Paragraphs and Yield Output:</a:t>
            </a:r>
            <a:endParaRPr lang="en-US" b="0" i="0" dirty="0">
              <a:solidFill>
                <a:srgbClr val="374151"/>
              </a:solidFill>
              <a:effectLst/>
              <a:latin typeface="+mj-lt"/>
            </a:endParaRPr>
          </a:p>
          <a:p>
            <a:pPr marL="742950" lvl="1" indent="-285750" algn="l">
              <a:buFont typeface="+mj-lt"/>
              <a:buAutoNum type="arabicPeriod"/>
            </a:pPr>
            <a:r>
              <a:rPr lang="en-US" b="0" i="0" dirty="0">
                <a:solidFill>
                  <a:srgbClr val="374151"/>
                </a:solidFill>
                <a:effectLst/>
                <a:latin typeface="+mj-lt"/>
              </a:rPr>
              <a:t>Join the extracted paragraphs using "\n" to preserve line breaks.</a:t>
            </a:r>
          </a:p>
          <a:p>
            <a:pPr marL="742950" lvl="1" indent="-285750" algn="l">
              <a:buFont typeface="+mj-lt"/>
              <a:buAutoNum type="arabicPeriod"/>
            </a:pPr>
            <a:r>
              <a:rPr lang="en-US" b="0" i="0" dirty="0">
                <a:solidFill>
                  <a:srgbClr val="374151"/>
                </a:solidFill>
                <a:effectLst/>
                <a:latin typeface="+mj-lt"/>
              </a:rPr>
              <a:t>Yield a dictionary containing link, title (from metadata), and the content.</a:t>
            </a:r>
          </a:p>
          <a:p>
            <a:pPr marL="0" lvl="0" indent="0" algn="l" rtl="0">
              <a:lnSpc>
                <a:spcPct val="100000"/>
              </a:lnSpc>
              <a:spcBef>
                <a:spcPts val="0"/>
              </a:spcBef>
              <a:spcAft>
                <a:spcPts val="0"/>
              </a:spcAft>
              <a:buSzPts val="1100"/>
              <a:buNone/>
            </a:pPr>
            <a:endParaRPr lang="en-US" dirty="0">
              <a:latin typeface="+mj-l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ec46e8d935_1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4" name="Google Shape;204;g1ec46e8d935_1_1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We did scraping initially and started with the data , but we faced some challenges with the summarization . So we decided to go back to scraping and use </a:t>
            </a:r>
            <a:r>
              <a:rPr lang="en-US" dirty="0" err="1"/>
              <a:t>xpath</a:t>
            </a:r>
            <a:r>
              <a:rPr lang="en-US" dirty="0"/>
              <a:t> instead of html tags and added all the &lt;p&gt; or paragraph tags in the scraped data .</a:t>
            </a:r>
          </a:p>
          <a:p>
            <a:pPr marL="0" lvl="0" indent="0" algn="l" rtl="0">
              <a:lnSpc>
                <a:spcPct val="100000"/>
              </a:lnSpc>
              <a:spcBef>
                <a:spcPts val="0"/>
              </a:spcBef>
              <a:spcAft>
                <a:spcPts val="0"/>
              </a:spcAft>
              <a:buSzPts val="1100"/>
              <a:buNone/>
            </a:pPr>
            <a:r>
              <a:rPr lang="en-US" dirty="0"/>
              <a:t>We faced another issue where the website was blocking us from scraping after few requests , since we were using scrapy it was an easy fix by introducing delay in the requests.</a:t>
            </a:r>
          </a:p>
        </p:txBody>
      </p:sp>
    </p:spTree>
    <p:extLst>
      <p:ext uri="{BB962C8B-B14F-4D97-AF65-F5344CB8AC3E}">
        <p14:creationId xmlns:p14="http://schemas.microsoft.com/office/powerpoint/2010/main" val="3215237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2a04999166a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2a04999166a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322327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c46e8d935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1ec46e8d935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GB" dirty="0"/>
          </a:p>
          <a:p>
            <a:pPr marL="0" lvl="0" indent="0" algn="l" rtl="0">
              <a:lnSpc>
                <a:spcPct val="100000"/>
              </a:lnSpc>
              <a:spcBef>
                <a:spcPts val="0"/>
              </a:spcBef>
              <a:spcAft>
                <a:spcPts val="0"/>
              </a:spcAft>
              <a:buSzPts val="1100"/>
              <a:buNone/>
            </a:pPr>
            <a:r>
              <a:rPr lang="en-US" dirty="0"/>
              <a:t>The teacher model for this model is </a:t>
            </a:r>
            <a:r>
              <a:rPr lang="en-US" dirty="0" err="1"/>
              <a:t>MoritzLaurer</a:t>
            </a:r>
            <a:r>
              <a:rPr lang="en-US" dirty="0"/>
              <a:t>/mDeBERTa-v3-base-mnli-xnli¹. </a:t>
            </a:r>
          </a:p>
          <a:p>
            <a:pPr marL="0" lvl="0" indent="0" algn="l" rtl="0">
              <a:lnSpc>
                <a:spcPct val="100000"/>
              </a:lnSpc>
              <a:spcBef>
                <a:spcPts val="0"/>
              </a:spcBef>
              <a:spcAft>
                <a:spcPts val="0"/>
              </a:spcAft>
              <a:buSzPts val="1100"/>
              <a:buNone/>
            </a:pPr>
            <a:r>
              <a:rPr lang="en-US" dirty="0"/>
              <a:t>This is a multilingual model for natural language inference, The model is based on the DeBERTa-v3 architecture, which is an improved version of the BERT model that uses disentangled attention and relative position bias. The model is trained on the MNLI and XNLI datasets, which are large-scale datasets for natural language inference in multiple languages. The model can handle texts in 100 languages, and achieves state-of-the-art results on several natural language inference benchmarks². The model is used as a teacher model to transfer its knowledge and performance to the student model, which is </a:t>
            </a:r>
            <a:r>
              <a:rPr lang="en-US" dirty="0" err="1"/>
              <a:t>distilbert</a:t>
            </a:r>
            <a:r>
              <a:rPr lang="en-US" dirty="0"/>
              <a:t>-base-multilingual-cased-sentiments-student, using zero-shot distillation. This is a method that allows the student model to learn from the teacher model without using any labeled data³. The student model uses the hypothesis template "The sentiment of this text is {}." to generate the labels for the texts, and tries to mimic the outputs of the teacher model. The student model is a text classification model that can predict the sentiment of a text in 12 languages⁴.</a:t>
            </a:r>
            <a:endParaRPr lang="en-GB"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c46e8d935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1ec46e8d935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lang="en-GB" dirty="0"/>
          </a:p>
        </p:txBody>
      </p:sp>
    </p:spTree>
    <p:extLst>
      <p:ext uri="{BB962C8B-B14F-4D97-AF65-F5344CB8AC3E}">
        <p14:creationId xmlns:p14="http://schemas.microsoft.com/office/powerpoint/2010/main" val="864874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c46e8d935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1ec46e8d935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lang="en-GB" dirty="0"/>
          </a:p>
        </p:txBody>
      </p:sp>
    </p:spTree>
    <p:extLst>
      <p:ext uri="{BB962C8B-B14F-4D97-AF65-F5344CB8AC3E}">
        <p14:creationId xmlns:p14="http://schemas.microsoft.com/office/powerpoint/2010/main" val="902288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3"/>
        <p:cNvGrpSpPr/>
        <p:nvPr/>
      </p:nvGrpSpPr>
      <p:grpSpPr>
        <a:xfrm>
          <a:off x="0" y="0"/>
          <a:ext cx="0" cy="0"/>
          <a:chOff x="0" y="0"/>
          <a:chExt cx="0" cy="0"/>
        </a:xfrm>
      </p:grpSpPr>
      <p:grpSp>
        <p:nvGrpSpPr>
          <p:cNvPr id="54" name="Google Shape;54;p14"/>
          <p:cNvGrpSpPr/>
          <p:nvPr/>
        </p:nvGrpSpPr>
        <p:grpSpPr>
          <a:xfrm>
            <a:off x="0" y="0"/>
            <a:ext cx="9144000" cy="5143500"/>
            <a:chOff x="0" y="0"/>
            <a:chExt cx="9144000" cy="5143500"/>
          </a:xfrm>
        </p:grpSpPr>
        <p:pic>
          <p:nvPicPr>
            <p:cNvPr id="55" name="Google Shape;55;p14"/>
            <p:cNvPicPr preferRelativeResize="0"/>
            <p:nvPr/>
          </p:nvPicPr>
          <p:blipFill rotWithShape="1">
            <a:blip r:embed="rId2">
              <a:alphaModFix amt="52000"/>
            </a:blip>
            <a:srcRect l="2298" t="9742" r="2299" b="9742"/>
            <a:stretch/>
          </p:blipFill>
          <p:spPr>
            <a:xfrm>
              <a:off x="0" y="0"/>
              <a:ext cx="9144000" cy="5143500"/>
            </a:xfrm>
            <a:prstGeom prst="rect">
              <a:avLst/>
            </a:prstGeom>
            <a:noFill/>
            <a:ln>
              <a:noFill/>
            </a:ln>
          </p:spPr>
        </p:pic>
        <p:cxnSp>
          <p:nvCxnSpPr>
            <p:cNvPr id="56" name="Google Shape;56;p14"/>
            <p:cNvCxnSpPr/>
            <p:nvPr/>
          </p:nvCxnSpPr>
          <p:spPr>
            <a:xfrm>
              <a:off x="204725" y="4788513"/>
              <a:ext cx="8763600" cy="0"/>
            </a:xfrm>
            <a:prstGeom prst="straightConnector1">
              <a:avLst/>
            </a:prstGeom>
            <a:noFill/>
            <a:ln w="28575" cap="flat" cmpd="sng">
              <a:solidFill>
                <a:schemeClr val="dk1"/>
              </a:solidFill>
              <a:prstDash val="solid"/>
              <a:round/>
              <a:headEnd type="none" w="sm" len="sm"/>
              <a:tailEnd type="none" w="sm" len="sm"/>
            </a:ln>
          </p:spPr>
        </p:cxnSp>
        <p:cxnSp>
          <p:nvCxnSpPr>
            <p:cNvPr id="57" name="Google Shape;57;p14"/>
            <p:cNvCxnSpPr/>
            <p:nvPr/>
          </p:nvCxnSpPr>
          <p:spPr>
            <a:xfrm>
              <a:off x="204725" y="344825"/>
              <a:ext cx="8763600" cy="0"/>
            </a:xfrm>
            <a:prstGeom prst="straightConnector1">
              <a:avLst/>
            </a:prstGeom>
            <a:noFill/>
            <a:ln w="28575" cap="flat" cmpd="sng">
              <a:solidFill>
                <a:schemeClr val="dk1"/>
              </a:solidFill>
              <a:prstDash val="solid"/>
              <a:round/>
              <a:headEnd type="none" w="sm" len="sm"/>
              <a:tailEnd type="none" w="sm" len="sm"/>
            </a:ln>
          </p:spPr>
        </p:cxnSp>
      </p:grpSp>
      <p:sp>
        <p:nvSpPr>
          <p:cNvPr id="58" name="Google Shape;58;p14"/>
          <p:cNvSpPr txBox="1">
            <a:spLocks noGrp="1"/>
          </p:cNvSpPr>
          <p:nvPr>
            <p:ph type="ctrTitle"/>
          </p:nvPr>
        </p:nvSpPr>
        <p:spPr>
          <a:xfrm>
            <a:off x="1763735" y="1304538"/>
            <a:ext cx="5067900" cy="19881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rgbClr val="191919"/>
              </a:buClr>
              <a:buSzPts val="5200"/>
              <a:buNone/>
              <a:defRPr sz="5500">
                <a:solidFill>
                  <a:srgbClr val="191919"/>
                </a:solidFill>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59" name="Google Shape;59;p14"/>
          <p:cNvSpPr txBox="1">
            <a:spLocks noGrp="1"/>
          </p:cNvSpPr>
          <p:nvPr>
            <p:ph type="subTitle" idx="1"/>
          </p:nvPr>
        </p:nvSpPr>
        <p:spPr>
          <a:xfrm>
            <a:off x="1763585" y="3429463"/>
            <a:ext cx="5068200" cy="4095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900">
                <a:latin typeface="Barlow Medium"/>
                <a:ea typeface="Barlow Medium"/>
                <a:cs typeface="Barlow Medium"/>
                <a:sym typeface="Barlow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0"/>
        <p:cNvGrpSpPr/>
        <p:nvPr/>
      </p:nvGrpSpPr>
      <p:grpSpPr>
        <a:xfrm>
          <a:off x="0" y="0"/>
          <a:ext cx="0" cy="0"/>
          <a:chOff x="0" y="0"/>
          <a:chExt cx="0" cy="0"/>
        </a:xfrm>
      </p:grpSpPr>
      <p:pic>
        <p:nvPicPr>
          <p:cNvPr id="61" name="Google Shape;61;p15"/>
          <p:cNvPicPr preferRelativeResize="0"/>
          <p:nvPr/>
        </p:nvPicPr>
        <p:blipFill rotWithShape="1">
          <a:blip r:embed="rId2">
            <a:alphaModFix amt="52000"/>
          </a:blip>
          <a:srcRect l="2298" t="9742" r="2299" b="9742"/>
          <a:stretch/>
        </p:blipFill>
        <p:spPr>
          <a:xfrm>
            <a:off x="0" y="0"/>
            <a:ext cx="9144000" cy="5143500"/>
          </a:xfrm>
          <a:prstGeom prst="rect">
            <a:avLst/>
          </a:prstGeom>
          <a:noFill/>
          <a:ln>
            <a:noFill/>
          </a:ln>
        </p:spPr>
      </p:pic>
      <p:pic>
        <p:nvPicPr>
          <p:cNvPr id="62" name="Google Shape;62;p15"/>
          <p:cNvPicPr preferRelativeResize="0"/>
          <p:nvPr/>
        </p:nvPicPr>
        <p:blipFill rotWithShape="1">
          <a:blip r:embed="rId3">
            <a:alphaModFix/>
          </a:blip>
          <a:srcRect/>
          <a:stretch/>
        </p:blipFill>
        <p:spPr>
          <a:xfrm>
            <a:off x="-15400" y="192425"/>
            <a:ext cx="9159398" cy="4774749"/>
          </a:xfrm>
          <a:prstGeom prst="rect">
            <a:avLst/>
          </a:prstGeom>
          <a:noFill/>
          <a:ln>
            <a:noFill/>
          </a:ln>
        </p:spPr>
      </p:pic>
      <p:grpSp>
        <p:nvGrpSpPr>
          <p:cNvPr id="63" name="Google Shape;63;p15"/>
          <p:cNvGrpSpPr/>
          <p:nvPr/>
        </p:nvGrpSpPr>
        <p:grpSpPr>
          <a:xfrm>
            <a:off x="204725" y="344825"/>
            <a:ext cx="8763600" cy="4443688"/>
            <a:chOff x="204725" y="344825"/>
            <a:chExt cx="8763600" cy="4443688"/>
          </a:xfrm>
        </p:grpSpPr>
        <p:cxnSp>
          <p:nvCxnSpPr>
            <p:cNvPr id="64" name="Google Shape;64;p15"/>
            <p:cNvCxnSpPr/>
            <p:nvPr/>
          </p:nvCxnSpPr>
          <p:spPr>
            <a:xfrm>
              <a:off x="204725" y="4788513"/>
              <a:ext cx="8763600" cy="0"/>
            </a:xfrm>
            <a:prstGeom prst="straightConnector1">
              <a:avLst/>
            </a:prstGeom>
            <a:noFill/>
            <a:ln w="28575" cap="flat" cmpd="sng">
              <a:solidFill>
                <a:schemeClr val="dk1"/>
              </a:solidFill>
              <a:prstDash val="solid"/>
              <a:round/>
              <a:headEnd type="none" w="sm" len="sm"/>
              <a:tailEnd type="none" w="sm" len="sm"/>
            </a:ln>
          </p:spPr>
        </p:cxnSp>
        <p:cxnSp>
          <p:nvCxnSpPr>
            <p:cNvPr id="65" name="Google Shape;65;p15"/>
            <p:cNvCxnSpPr/>
            <p:nvPr/>
          </p:nvCxnSpPr>
          <p:spPr>
            <a:xfrm>
              <a:off x="204725" y="344825"/>
              <a:ext cx="8763600" cy="0"/>
            </a:xfrm>
            <a:prstGeom prst="straightConnector1">
              <a:avLst/>
            </a:prstGeom>
            <a:noFill/>
            <a:ln w="28575" cap="flat" cmpd="sng">
              <a:solidFill>
                <a:schemeClr val="dk1"/>
              </a:solidFill>
              <a:prstDash val="solid"/>
              <a:round/>
              <a:headEnd type="none" w="sm" len="sm"/>
              <a:tailEnd type="none" w="sm" len="sm"/>
            </a:ln>
          </p:spPr>
        </p:cxnSp>
      </p:grpSp>
      <p:sp>
        <p:nvSpPr>
          <p:cNvPr id="66" name="Google Shape;66;p15"/>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67" name="Google Shape;67;p15"/>
          <p:cNvSpPr txBox="1">
            <a:spLocks noGrp="1"/>
          </p:cNvSpPr>
          <p:nvPr>
            <p:ph type="title" idx="2"/>
          </p:nvPr>
        </p:nvSpPr>
        <p:spPr>
          <a:xfrm>
            <a:off x="707628" y="1410718"/>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000">
                <a:solidFill>
                  <a:schemeClr val="l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68" name="Google Shape;68;p15"/>
          <p:cNvSpPr txBox="1">
            <a:spLocks noGrp="1"/>
          </p:cNvSpPr>
          <p:nvPr>
            <p:ph type="subTitle" idx="1"/>
          </p:nvPr>
        </p:nvSpPr>
        <p:spPr>
          <a:xfrm>
            <a:off x="1314850" y="1789202"/>
            <a:ext cx="2336400" cy="48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15"/>
          <p:cNvSpPr txBox="1">
            <a:spLocks noGrp="1"/>
          </p:cNvSpPr>
          <p:nvPr>
            <p:ph type="title" idx="3"/>
          </p:nvPr>
        </p:nvSpPr>
        <p:spPr>
          <a:xfrm>
            <a:off x="720003" y="2542728"/>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000">
                <a:solidFill>
                  <a:schemeClr val="l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70" name="Google Shape;70;p15"/>
          <p:cNvSpPr txBox="1">
            <a:spLocks noGrp="1"/>
          </p:cNvSpPr>
          <p:nvPr>
            <p:ph type="subTitle" idx="4"/>
          </p:nvPr>
        </p:nvSpPr>
        <p:spPr>
          <a:xfrm>
            <a:off x="1327225" y="2918357"/>
            <a:ext cx="2336400" cy="48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5"/>
          <p:cNvSpPr txBox="1">
            <a:spLocks noGrp="1"/>
          </p:cNvSpPr>
          <p:nvPr>
            <p:ph type="title" idx="5"/>
          </p:nvPr>
        </p:nvSpPr>
        <p:spPr>
          <a:xfrm>
            <a:off x="715103" y="3674737"/>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000">
                <a:solidFill>
                  <a:schemeClr val="l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72" name="Google Shape;72;p15"/>
          <p:cNvSpPr txBox="1">
            <a:spLocks noGrp="1"/>
          </p:cNvSpPr>
          <p:nvPr>
            <p:ph type="subTitle" idx="6"/>
          </p:nvPr>
        </p:nvSpPr>
        <p:spPr>
          <a:xfrm>
            <a:off x="1322325" y="4047512"/>
            <a:ext cx="2336400" cy="48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5"/>
          <p:cNvSpPr txBox="1">
            <a:spLocks noGrp="1"/>
          </p:cNvSpPr>
          <p:nvPr>
            <p:ph type="title" idx="7"/>
          </p:nvPr>
        </p:nvSpPr>
        <p:spPr>
          <a:xfrm>
            <a:off x="4652053" y="1410737"/>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000">
                <a:solidFill>
                  <a:schemeClr val="l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74" name="Google Shape;74;p15"/>
          <p:cNvSpPr txBox="1">
            <a:spLocks noGrp="1"/>
          </p:cNvSpPr>
          <p:nvPr>
            <p:ph type="subTitle" idx="8"/>
          </p:nvPr>
        </p:nvSpPr>
        <p:spPr>
          <a:xfrm>
            <a:off x="5259275" y="1789202"/>
            <a:ext cx="2336400" cy="48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15"/>
          <p:cNvSpPr txBox="1">
            <a:spLocks noGrp="1"/>
          </p:cNvSpPr>
          <p:nvPr>
            <p:ph type="subTitle" idx="9"/>
          </p:nvPr>
        </p:nvSpPr>
        <p:spPr>
          <a:xfrm>
            <a:off x="1314850" y="1410737"/>
            <a:ext cx="2336400" cy="411600"/>
          </a:xfrm>
          <a:prstGeom prst="rect">
            <a:avLst/>
          </a:prstGeom>
          <a:solidFill>
            <a:schemeClr val="accent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2400"/>
              <a:buFont typeface="Bebas Neue"/>
              <a:buNone/>
              <a:defRPr sz="2000" b="1">
                <a:solidFill>
                  <a:schemeClr val="dk1"/>
                </a:solidFill>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6" name="Google Shape;76;p15"/>
          <p:cNvSpPr txBox="1">
            <a:spLocks noGrp="1"/>
          </p:cNvSpPr>
          <p:nvPr>
            <p:ph type="subTitle" idx="13"/>
          </p:nvPr>
        </p:nvSpPr>
        <p:spPr>
          <a:xfrm>
            <a:off x="1327225" y="2542731"/>
            <a:ext cx="2336400" cy="411600"/>
          </a:xfrm>
          <a:prstGeom prst="rect">
            <a:avLst/>
          </a:prstGeom>
          <a:solidFill>
            <a:schemeClr val="accent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2400"/>
              <a:buFont typeface="Bebas Neue"/>
              <a:buNone/>
              <a:defRPr sz="2000" b="1">
                <a:solidFill>
                  <a:schemeClr val="dk1"/>
                </a:solidFill>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7" name="Google Shape;77;p15"/>
          <p:cNvSpPr txBox="1">
            <a:spLocks noGrp="1"/>
          </p:cNvSpPr>
          <p:nvPr>
            <p:ph type="subTitle" idx="14"/>
          </p:nvPr>
        </p:nvSpPr>
        <p:spPr>
          <a:xfrm>
            <a:off x="1322325" y="3674737"/>
            <a:ext cx="2336400" cy="411600"/>
          </a:xfrm>
          <a:prstGeom prst="rect">
            <a:avLst/>
          </a:prstGeom>
          <a:solidFill>
            <a:schemeClr val="accent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2400"/>
              <a:buFont typeface="Bebas Neue"/>
              <a:buNone/>
              <a:defRPr sz="2000" b="1">
                <a:solidFill>
                  <a:schemeClr val="dk1"/>
                </a:solidFill>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8" name="Google Shape;78;p15"/>
          <p:cNvSpPr txBox="1">
            <a:spLocks noGrp="1"/>
          </p:cNvSpPr>
          <p:nvPr>
            <p:ph type="subTitle" idx="15"/>
          </p:nvPr>
        </p:nvSpPr>
        <p:spPr>
          <a:xfrm>
            <a:off x="5259275" y="1410737"/>
            <a:ext cx="2336400" cy="411600"/>
          </a:xfrm>
          <a:prstGeom prst="rect">
            <a:avLst/>
          </a:prstGeom>
          <a:solidFill>
            <a:schemeClr val="accent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2400"/>
              <a:buFont typeface="Bebas Neue"/>
              <a:buNone/>
              <a:defRPr sz="2000" b="1">
                <a:solidFill>
                  <a:schemeClr val="dk1"/>
                </a:solidFill>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 name="Google Shape;79;p15"/>
          <p:cNvSpPr txBox="1">
            <a:spLocks noGrp="1"/>
          </p:cNvSpPr>
          <p:nvPr>
            <p:ph type="title" idx="16"/>
          </p:nvPr>
        </p:nvSpPr>
        <p:spPr>
          <a:xfrm>
            <a:off x="4652053" y="2542728"/>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000">
                <a:solidFill>
                  <a:schemeClr val="l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80" name="Google Shape;80;p15"/>
          <p:cNvSpPr txBox="1">
            <a:spLocks noGrp="1"/>
          </p:cNvSpPr>
          <p:nvPr>
            <p:ph type="subTitle" idx="17"/>
          </p:nvPr>
        </p:nvSpPr>
        <p:spPr>
          <a:xfrm>
            <a:off x="5259275" y="2918357"/>
            <a:ext cx="2336400" cy="48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15"/>
          <p:cNvSpPr txBox="1">
            <a:spLocks noGrp="1"/>
          </p:cNvSpPr>
          <p:nvPr>
            <p:ph type="subTitle" idx="18"/>
          </p:nvPr>
        </p:nvSpPr>
        <p:spPr>
          <a:xfrm>
            <a:off x="5259275" y="2542731"/>
            <a:ext cx="2336400" cy="411600"/>
          </a:xfrm>
          <a:prstGeom prst="rect">
            <a:avLst/>
          </a:prstGeom>
          <a:solidFill>
            <a:schemeClr val="accent1"/>
          </a:solid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2400"/>
              <a:buFont typeface="Bebas Neue"/>
              <a:buNone/>
              <a:defRPr sz="2000" b="1">
                <a:solidFill>
                  <a:schemeClr val="dk1"/>
                </a:solidFill>
              </a:defRPr>
            </a:lvl1pPr>
            <a:lvl2pPr lvl="1"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2"/>
        <p:cNvGrpSpPr/>
        <p:nvPr/>
      </p:nvGrpSpPr>
      <p:grpSpPr>
        <a:xfrm>
          <a:off x="0" y="0"/>
          <a:ext cx="0" cy="0"/>
          <a:chOff x="0" y="0"/>
          <a:chExt cx="0" cy="0"/>
        </a:xfrm>
      </p:grpSpPr>
      <p:pic>
        <p:nvPicPr>
          <p:cNvPr id="83" name="Google Shape;83;p16"/>
          <p:cNvPicPr preferRelativeResize="0"/>
          <p:nvPr/>
        </p:nvPicPr>
        <p:blipFill rotWithShape="1">
          <a:blip r:embed="rId2">
            <a:alphaModFix amt="52000"/>
          </a:blip>
          <a:srcRect l="2298" t="9742" r="2299" b="9742"/>
          <a:stretch/>
        </p:blipFill>
        <p:spPr>
          <a:xfrm>
            <a:off x="0" y="0"/>
            <a:ext cx="9144000" cy="5143500"/>
          </a:xfrm>
          <a:prstGeom prst="rect">
            <a:avLst/>
          </a:prstGeom>
          <a:noFill/>
          <a:ln>
            <a:noFill/>
          </a:ln>
        </p:spPr>
      </p:pic>
      <p:pic>
        <p:nvPicPr>
          <p:cNvPr id="84" name="Google Shape;84;p16"/>
          <p:cNvPicPr preferRelativeResize="0"/>
          <p:nvPr/>
        </p:nvPicPr>
        <p:blipFill rotWithShape="1">
          <a:blip r:embed="rId3">
            <a:alphaModFix/>
          </a:blip>
          <a:srcRect/>
          <a:stretch/>
        </p:blipFill>
        <p:spPr>
          <a:xfrm>
            <a:off x="-15400" y="192425"/>
            <a:ext cx="9159398" cy="4774749"/>
          </a:xfrm>
          <a:prstGeom prst="rect">
            <a:avLst/>
          </a:prstGeom>
          <a:noFill/>
          <a:ln>
            <a:noFill/>
          </a:ln>
        </p:spPr>
      </p:pic>
      <p:grpSp>
        <p:nvGrpSpPr>
          <p:cNvPr id="85" name="Google Shape;85;p16"/>
          <p:cNvGrpSpPr/>
          <p:nvPr/>
        </p:nvGrpSpPr>
        <p:grpSpPr>
          <a:xfrm>
            <a:off x="204725" y="344825"/>
            <a:ext cx="8763600" cy="4443688"/>
            <a:chOff x="204725" y="344825"/>
            <a:chExt cx="8763600" cy="4443688"/>
          </a:xfrm>
        </p:grpSpPr>
        <p:cxnSp>
          <p:nvCxnSpPr>
            <p:cNvPr id="86" name="Google Shape;86;p16"/>
            <p:cNvCxnSpPr/>
            <p:nvPr/>
          </p:nvCxnSpPr>
          <p:spPr>
            <a:xfrm>
              <a:off x="204725" y="4788513"/>
              <a:ext cx="8763600" cy="0"/>
            </a:xfrm>
            <a:prstGeom prst="straightConnector1">
              <a:avLst/>
            </a:prstGeom>
            <a:noFill/>
            <a:ln w="28575" cap="flat" cmpd="sng">
              <a:solidFill>
                <a:schemeClr val="dk1"/>
              </a:solidFill>
              <a:prstDash val="solid"/>
              <a:round/>
              <a:headEnd type="none" w="sm" len="sm"/>
              <a:tailEnd type="none" w="sm" len="sm"/>
            </a:ln>
          </p:spPr>
        </p:cxnSp>
        <p:cxnSp>
          <p:nvCxnSpPr>
            <p:cNvPr id="87" name="Google Shape;87;p16"/>
            <p:cNvCxnSpPr/>
            <p:nvPr/>
          </p:nvCxnSpPr>
          <p:spPr>
            <a:xfrm>
              <a:off x="204725" y="344825"/>
              <a:ext cx="8763600" cy="0"/>
            </a:xfrm>
            <a:prstGeom prst="straightConnector1">
              <a:avLst/>
            </a:prstGeom>
            <a:noFill/>
            <a:ln w="28575" cap="flat" cmpd="sng">
              <a:solidFill>
                <a:schemeClr val="dk1"/>
              </a:solidFill>
              <a:prstDash val="solid"/>
              <a:round/>
              <a:headEnd type="none" w="sm" len="sm"/>
              <a:tailEnd type="none" w="sm" len="sm"/>
            </a:ln>
          </p:spPr>
        </p:cxnSp>
      </p:grpSp>
      <p:sp>
        <p:nvSpPr>
          <p:cNvPr id="88" name="Google Shape;88;p16"/>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89" name="Google Shape;89;p16"/>
          <p:cNvSpPr txBox="1">
            <a:spLocks noGrp="1"/>
          </p:cNvSpPr>
          <p:nvPr>
            <p:ph type="subTitle" idx="1"/>
          </p:nvPr>
        </p:nvSpPr>
        <p:spPr>
          <a:xfrm>
            <a:off x="720000" y="2846242"/>
            <a:ext cx="2336400" cy="4116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Bebas Neue"/>
              <a:buNone/>
              <a:defRPr sz="2000" b="1">
                <a:solidFill>
                  <a:schemeClr val="dk1"/>
                </a:solidFill>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0" name="Google Shape;90;p16"/>
          <p:cNvSpPr txBox="1">
            <a:spLocks noGrp="1"/>
          </p:cNvSpPr>
          <p:nvPr>
            <p:ph type="subTitle" idx="2"/>
          </p:nvPr>
        </p:nvSpPr>
        <p:spPr>
          <a:xfrm>
            <a:off x="720000" y="3218013"/>
            <a:ext cx="2336400" cy="99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1" name="Google Shape;91;p16"/>
          <p:cNvSpPr txBox="1">
            <a:spLocks noGrp="1"/>
          </p:cNvSpPr>
          <p:nvPr>
            <p:ph type="subTitle" idx="3"/>
          </p:nvPr>
        </p:nvSpPr>
        <p:spPr>
          <a:xfrm>
            <a:off x="3403800" y="3218013"/>
            <a:ext cx="2336400" cy="99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2" name="Google Shape;92;p16"/>
          <p:cNvSpPr txBox="1">
            <a:spLocks noGrp="1"/>
          </p:cNvSpPr>
          <p:nvPr>
            <p:ph type="subTitle" idx="4"/>
          </p:nvPr>
        </p:nvSpPr>
        <p:spPr>
          <a:xfrm>
            <a:off x="6087600" y="3218013"/>
            <a:ext cx="2336400" cy="99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3" name="Google Shape;93;p16"/>
          <p:cNvSpPr txBox="1">
            <a:spLocks noGrp="1"/>
          </p:cNvSpPr>
          <p:nvPr>
            <p:ph type="subTitle" idx="5"/>
          </p:nvPr>
        </p:nvSpPr>
        <p:spPr>
          <a:xfrm>
            <a:off x="3403800" y="2846242"/>
            <a:ext cx="2336400" cy="4116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Bebas Neue"/>
              <a:buNone/>
              <a:defRPr sz="2000" b="1">
                <a:solidFill>
                  <a:schemeClr val="dk1"/>
                </a:solidFill>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4" name="Google Shape;94;p16"/>
          <p:cNvSpPr txBox="1">
            <a:spLocks noGrp="1"/>
          </p:cNvSpPr>
          <p:nvPr>
            <p:ph type="subTitle" idx="6"/>
          </p:nvPr>
        </p:nvSpPr>
        <p:spPr>
          <a:xfrm>
            <a:off x="6087600" y="2846242"/>
            <a:ext cx="2336400" cy="4116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Bebas Neue"/>
              <a:buNone/>
              <a:defRPr sz="2000" b="1">
                <a:solidFill>
                  <a:schemeClr val="dk1"/>
                </a:solidFill>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5"/>
        <p:cNvGrpSpPr/>
        <p:nvPr/>
      </p:nvGrpSpPr>
      <p:grpSpPr>
        <a:xfrm>
          <a:off x="0" y="0"/>
          <a:ext cx="0" cy="0"/>
          <a:chOff x="0" y="0"/>
          <a:chExt cx="0" cy="0"/>
        </a:xfrm>
      </p:grpSpPr>
      <p:pic>
        <p:nvPicPr>
          <p:cNvPr id="96" name="Google Shape;96;p17"/>
          <p:cNvPicPr preferRelativeResize="0"/>
          <p:nvPr/>
        </p:nvPicPr>
        <p:blipFill rotWithShape="1">
          <a:blip r:embed="rId2">
            <a:alphaModFix amt="52000"/>
          </a:blip>
          <a:srcRect l="2298" t="9742" r="2299" b="9742"/>
          <a:stretch/>
        </p:blipFill>
        <p:spPr>
          <a:xfrm>
            <a:off x="0" y="0"/>
            <a:ext cx="9144000" cy="5143500"/>
          </a:xfrm>
          <a:prstGeom prst="rect">
            <a:avLst/>
          </a:prstGeom>
          <a:noFill/>
          <a:ln>
            <a:noFill/>
          </a:ln>
        </p:spPr>
      </p:pic>
      <p:pic>
        <p:nvPicPr>
          <p:cNvPr id="97" name="Google Shape;97;p17"/>
          <p:cNvPicPr preferRelativeResize="0"/>
          <p:nvPr/>
        </p:nvPicPr>
        <p:blipFill rotWithShape="1">
          <a:blip r:embed="rId3">
            <a:alphaModFix/>
          </a:blip>
          <a:srcRect/>
          <a:stretch/>
        </p:blipFill>
        <p:spPr>
          <a:xfrm>
            <a:off x="6825" y="179300"/>
            <a:ext cx="9159398" cy="4774749"/>
          </a:xfrm>
          <a:prstGeom prst="rect">
            <a:avLst/>
          </a:prstGeom>
          <a:noFill/>
          <a:ln>
            <a:noFill/>
          </a:ln>
        </p:spPr>
      </p:pic>
      <p:grpSp>
        <p:nvGrpSpPr>
          <p:cNvPr id="98" name="Google Shape;98;p17"/>
          <p:cNvGrpSpPr/>
          <p:nvPr/>
        </p:nvGrpSpPr>
        <p:grpSpPr>
          <a:xfrm>
            <a:off x="204725" y="344825"/>
            <a:ext cx="8763600" cy="4443688"/>
            <a:chOff x="204725" y="344825"/>
            <a:chExt cx="8763600" cy="4443688"/>
          </a:xfrm>
        </p:grpSpPr>
        <p:cxnSp>
          <p:nvCxnSpPr>
            <p:cNvPr id="99" name="Google Shape;99;p17"/>
            <p:cNvCxnSpPr/>
            <p:nvPr/>
          </p:nvCxnSpPr>
          <p:spPr>
            <a:xfrm>
              <a:off x="204725" y="4788513"/>
              <a:ext cx="8763600" cy="0"/>
            </a:xfrm>
            <a:prstGeom prst="straightConnector1">
              <a:avLst/>
            </a:prstGeom>
            <a:noFill/>
            <a:ln w="28575" cap="flat" cmpd="sng">
              <a:solidFill>
                <a:schemeClr val="dk1"/>
              </a:solidFill>
              <a:prstDash val="solid"/>
              <a:round/>
              <a:headEnd type="none" w="sm" len="sm"/>
              <a:tailEnd type="none" w="sm" len="sm"/>
            </a:ln>
          </p:spPr>
        </p:cxnSp>
        <p:cxnSp>
          <p:nvCxnSpPr>
            <p:cNvPr id="100" name="Google Shape;100;p17"/>
            <p:cNvCxnSpPr/>
            <p:nvPr/>
          </p:nvCxnSpPr>
          <p:spPr>
            <a:xfrm>
              <a:off x="204725" y="344825"/>
              <a:ext cx="8763600" cy="0"/>
            </a:xfrm>
            <a:prstGeom prst="straightConnector1">
              <a:avLst/>
            </a:prstGeom>
            <a:noFill/>
            <a:ln w="28575" cap="flat" cmpd="sng">
              <a:solidFill>
                <a:schemeClr val="dk1"/>
              </a:solidFill>
              <a:prstDash val="solid"/>
              <a:round/>
              <a:headEnd type="none" w="sm" len="sm"/>
              <a:tailEnd type="none" w="sm" len="sm"/>
            </a:ln>
          </p:spPr>
        </p:cxnSp>
      </p:grpSp>
      <p:sp>
        <p:nvSpPr>
          <p:cNvPr id="101" name="Google Shape;101;p17"/>
          <p:cNvSpPr txBox="1">
            <a:spLocks noGrp="1"/>
          </p:cNvSpPr>
          <p:nvPr>
            <p:ph type="subTitle" idx="1"/>
          </p:nvPr>
        </p:nvSpPr>
        <p:spPr>
          <a:xfrm>
            <a:off x="1511531" y="1243450"/>
            <a:ext cx="2589300" cy="4116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dk1"/>
                </a:solidFill>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02" name="Google Shape;102;p17"/>
          <p:cNvSpPr txBox="1">
            <a:spLocks noGrp="1"/>
          </p:cNvSpPr>
          <p:nvPr>
            <p:ph type="subTitle" idx="2"/>
          </p:nvPr>
        </p:nvSpPr>
        <p:spPr>
          <a:xfrm>
            <a:off x="5043156" y="3128875"/>
            <a:ext cx="2589300" cy="4116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b="1">
                <a:solidFill>
                  <a:schemeClr val="dk1"/>
                </a:solidFill>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03" name="Google Shape;103;p17"/>
          <p:cNvSpPr txBox="1">
            <a:spLocks noGrp="1"/>
          </p:cNvSpPr>
          <p:nvPr>
            <p:ph type="subTitle" idx="3"/>
          </p:nvPr>
        </p:nvSpPr>
        <p:spPr>
          <a:xfrm>
            <a:off x="1511544" y="1738775"/>
            <a:ext cx="2589300" cy="98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4" name="Google Shape;104;p17"/>
          <p:cNvSpPr txBox="1">
            <a:spLocks noGrp="1"/>
          </p:cNvSpPr>
          <p:nvPr>
            <p:ph type="subTitle" idx="4"/>
          </p:nvPr>
        </p:nvSpPr>
        <p:spPr>
          <a:xfrm>
            <a:off x="5043169" y="3624200"/>
            <a:ext cx="2589300" cy="98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5" name="Google Shape;105;p1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106"/>
        <p:cNvGrpSpPr/>
        <p:nvPr/>
      </p:nvGrpSpPr>
      <p:grpSpPr>
        <a:xfrm>
          <a:off x="0" y="0"/>
          <a:ext cx="0" cy="0"/>
          <a:chOff x="0" y="0"/>
          <a:chExt cx="0" cy="0"/>
        </a:xfrm>
      </p:grpSpPr>
      <p:grpSp>
        <p:nvGrpSpPr>
          <p:cNvPr id="107" name="Google Shape;107;p18"/>
          <p:cNvGrpSpPr/>
          <p:nvPr/>
        </p:nvGrpSpPr>
        <p:grpSpPr>
          <a:xfrm>
            <a:off x="0" y="0"/>
            <a:ext cx="9144000" cy="5143500"/>
            <a:chOff x="0" y="0"/>
            <a:chExt cx="9144000" cy="5143500"/>
          </a:xfrm>
        </p:grpSpPr>
        <p:pic>
          <p:nvPicPr>
            <p:cNvPr id="108" name="Google Shape;108;p18"/>
            <p:cNvPicPr preferRelativeResize="0"/>
            <p:nvPr/>
          </p:nvPicPr>
          <p:blipFill rotWithShape="1">
            <a:blip r:embed="rId2">
              <a:alphaModFix amt="52000"/>
            </a:blip>
            <a:srcRect l="2298" t="9742" r="2299" b="9742"/>
            <a:stretch/>
          </p:blipFill>
          <p:spPr>
            <a:xfrm>
              <a:off x="0" y="0"/>
              <a:ext cx="9144000" cy="5143500"/>
            </a:xfrm>
            <a:prstGeom prst="rect">
              <a:avLst/>
            </a:prstGeom>
            <a:noFill/>
            <a:ln>
              <a:noFill/>
            </a:ln>
          </p:spPr>
        </p:pic>
        <p:cxnSp>
          <p:nvCxnSpPr>
            <p:cNvPr id="109" name="Google Shape;109;p18"/>
            <p:cNvCxnSpPr/>
            <p:nvPr/>
          </p:nvCxnSpPr>
          <p:spPr>
            <a:xfrm>
              <a:off x="204725" y="4788513"/>
              <a:ext cx="8763600" cy="0"/>
            </a:xfrm>
            <a:prstGeom prst="straightConnector1">
              <a:avLst/>
            </a:prstGeom>
            <a:noFill/>
            <a:ln w="28575" cap="flat" cmpd="sng">
              <a:solidFill>
                <a:schemeClr val="dk1"/>
              </a:solidFill>
              <a:prstDash val="solid"/>
              <a:round/>
              <a:headEnd type="none" w="sm" len="sm"/>
              <a:tailEnd type="none" w="sm" len="sm"/>
            </a:ln>
          </p:spPr>
        </p:cxnSp>
        <p:cxnSp>
          <p:nvCxnSpPr>
            <p:cNvPr id="110" name="Google Shape;110;p18"/>
            <p:cNvCxnSpPr/>
            <p:nvPr/>
          </p:nvCxnSpPr>
          <p:spPr>
            <a:xfrm>
              <a:off x="204725" y="344825"/>
              <a:ext cx="8763600" cy="0"/>
            </a:xfrm>
            <a:prstGeom prst="straightConnector1">
              <a:avLst/>
            </a:prstGeom>
            <a:noFill/>
            <a:ln w="28575" cap="flat" cmpd="sng">
              <a:solidFill>
                <a:schemeClr val="dk1"/>
              </a:solidFill>
              <a:prstDash val="solid"/>
              <a:round/>
              <a:headEnd type="none" w="sm" len="sm"/>
              <a:tailEnd type="none" w="sm" len="sm"/>
            </a:ln>
          </p:spPr>
        </p:cxnSp>
      </p:grpSp>
      <p:sp>
        <p:nvSpPr>
          <p:cNvPr id="111" name="Google Shape;111;p18"/>
          <p:cNvSpPr txBox="1">
            <a:spLocks noGrp="1"/>
          </p:cNvSpPr>
          <p:nvPr>
            <p:ph type="title"/>
          </p:nvPr>
        </p:nvSpPr>
        <p:spPr>
          <a:xfrm>
            <a:off x="2240825" y="2967550"/>
            <a:ext cx="4762800" cy="8418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5000"/>
              <a:buNone/>
              <a:defRPr sz="40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a:endParaRPr/>
          </a:p>
        </p:txBody>
      </p:sp>
      <p:sp>
        <p:nvSpPr>
          <p:cNvPr id="112" name="Google Shape;112;p18"/>
          <p:cNvSpPr txBox="1">
            <a:spLocks noGrp="1"/>
          </p:cNvSpPr>
          <p:nvPr>
            <p:ph type="subTitle" idx="1"/>
          </p:nvPr>
        </p:nvSpPr>
        <p:spPr>
          <a:xfrm>
            <a:off x="2240825" y="3940000"/>
            <a:ext cx="4762800" cy="4116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900">
                <a:latin typeface="Barlow Medium"/>
                <a:ea typeface="Barlow Medium"/>
                <a:cs typeface="Barlow Medium"/>
                <a:sym typeface="Barlow Medium"/>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13" name="Google Shape;113;p18"/>
          <p:cNvSpPr txBox="1">
            <a:spLocks noGrp="1"/>
          </p:cNvSpPr>
          <p:nvPr>
            <p:ph type="title" idx="2"/>
          </p:nvPr>
        </p:nvSpPr>
        <p:spPr>
          <a:xfrm>
            <a:off x="715100" y="2967550"/>
            <a:ext cx="1376400" cy="10953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000">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4"/>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5"/>
        <p:cNvGrpSpPr/>
        <p:nvPr/>
      </p:nvGrpSpPr>
      <p:grpSpPr>
        <a:xfrm>
          <a:off x="0" y="0"/>
          <a:ext cx="0" cy="0"/>
          <a:chOff x="0" y="0"/>
          <a:chExt cx="0" cy="0"/>
        </a:xfrm>
      </p:grpSpPr>
      <p:grpSp>
        <p:nvGrpSpPr>
          <p:cNvPr id="116" name="Google Shape;116;p20"/>
          <p:cNvGrpSpPr/>
          <p:nvPr/>
        </p:nvGrpSpPr>
        <p:grpSpPr>
          <a:xfrm>
            <a:off x="0" y="0"/>
            <a:ext cx="9144000" cy="5143500"/>
            <a:chOff x="0" y="0"/>
            <a:chExt cx="9144000" cy="5143500"/>
          </a:xfrm>
        </p:grpSpPr>
        <p:pic>
          <p:nvPicPr>
            <p:cNvPr id="117" name="Google Shape;117;p20"/>
            <p:cNvPicPr preferRelativeResize="0"/>
            <p:nvPr/>
          </p:nvPicPr>
          <p:blipFill rotWithShape="1">
            <a:blip r:embed="rId2">
              <a:alphaModFix amt="52000"/>
            </a:blip>
            <a:srcRect l="2298" t="9742" r="2299" b="9742"/>
            <a:stretch/>
          </p:blipFill>
          <p:spPr>
            <a:xfrm>
              <a:off x="0" y="0"/>
              <a:ext cx="9144000" cy="5143500"/>
            </a:xfrm>
            <a:prstGeom prst="rect">
              <a:avLst/>
            </a:prstGeom>
            <a:noFill/>
            <a:ln>
              <a:noFill/>
            </a:ln>
          </p:spPr>
        </p:pic>
        <p:cxnSp>
          <p:nvCxnSpPr>
            <p:cNvPr id="118" name="Google Shape;118;p20"/>
            <p:cNvCxnSpPr/>
            <p:nvPr/>
          </p:nvCxnSpPr>
          <p:spPr>
            <a:xfrm>
              <a:off x="204725" y="4788513"/>
              <a:ext cx="8763600" cy="0"/>
            </a:xfrm>
            <a:prstGeom prst="straightConnector1">
              <a:avLst/>
            </a:prstGeom>
            <a:noFill/>
            <a:ln w="28575" cap="flat" cmpd="sng">
              <a:solidFill>
                <a:schemeClr val="dk1"/>
              </a:solidFill>
              <a:prstDash val="solid"/>
              <a:round/>
              <a:headEnd type="none" w="sm" len="sm"/>
              <a:tailEnd type="none" w="sm" len="sm"/>
            </a:ln>
          </p:spPr>
        </p:cxnSp>
        <p:cxnSp>
          <p:nvCxnSpPr>
            <p:cNvPr id="119" name="Google Shape;119;p20"/>
            <p:cNvCxnSpPr/>
            <p:nvPr/>
          </p:nvCxnSpPr>
          <p:spPr>
            <a:xfrm>
              <a:off x="204725" y="344825"/>
              <a:ext cx="8763600" cy="0"/>
            </a:xfrm>
            <a:prstGeom prst="straightConnector1">
              <a:avLst/>
            </a:prstGeom>
            <a:noFill/>
            <a:ln w="28575" cap="flat" cmpd="sng">
              <a:solidFill>
                <a:schemeClr val="dk1"/>
              </a:solidFill>
              <a:prstDash val="solid"/>
              <a:round/>
              <a:headEnd type="none" w="sm" len="sm"/>
              <a:tailEnd type="none" w="sm" len="sm"/>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20"/>
        <p:cNvGrpSpPr/>
        <p:nvPr/>
      </p:nvGrpSpPr>
      <p:grpSpPr>
        <a:xfrm>
          <a:off x="0" y="0"/>
          <a:ext cx="0" cy="0"/>
          <a:chOff x="0" y="0"/>
          <a:chExt cx="0" cy="0"/>
        </a:xfrm>
      </p:grpSpPr>
      <p:pic>
        <p:nvPicPr>
          <p:cNvPr id="121" name="Google Shape;121;p21"/>
          <p:cNvPicPr preferRelativeResize="0"/>
          <p:nvPr/>
        </p:nvPicPr>
        <p:blipFill rotWithShape="1">
          <a:blip r:embed="rId2">
            <a:alphaModFix amt="52000"/>
          </a:blip>
          <a:srcRect l="2298" t="9742" r="2299" b="9742"/>
          <a:stretch/>
        </p:blipFill>
        <p:spPr>
          <a:xfrm>
            <a:off x="0" y="0"/>
            <a:ext cx="9144000" cy="5143500"/>
          </a:xfrm>
          <a:prstGeom prst="rect">
            <a:avLst/>
          </a:prstGeom>
          <a:noFill/>
          <a:ln>
            <a:noFill/>
          </a:ln>
        </p:spPr>
      </p:pic>
      <p:pic>
        <p:nvPicPr>
          <p:cNvPr id="122" name="Google Shape;122;p21"/>
          <p:cNvPicPr preferRelativeResize="0"/>
          <p:nvPr/>
        </p:nvPicPr>
        <p:blipFill rotWithShape="1">
          <a:blip r:embed="rId3">
            <a:alphaModFix/>
          </a:blip>
          <a:srcRect/>
          <a:stretch/>
        </p:blipFill>
        <p:spPr>
          <a:xfrm>
            <a:off x="6825" y="179300"/>
            <a:ext cx="9159398" cy="4774749"/>
          </a:xfrm>
          <a:prstGeom prst="rect">
            <a:avLst/>
          </a:prstGeom>
          <a:noFill/>
          <a:ln>
            <a:noFill/>
          </a:ln>
        </p:spPr>
      </p:pic>
      <p:grpSp>
        <p:nvGrpSpPr>
          <p:cNvPr id="123" name="Google Shape;123;p21"/>
          <p:cNvGrpSpPr/>
          <p:nvPr/>
        </p:nvGrpSpPr>
        <p:grpSpPr>
          <a:xfrm>
            <a:off x="204725" y="344825"/>
            <a:ext cx="8763600" cy="4443688"/>
            <a:chOff x="204725" y="344825"/>
            <a:chExt cx="8763600" cy="4443688"/>
          </a:xfrm>
        </p:grpSpPr>
        <p:cxnSp>
          <p:nvCxnSpPr>
            <p:cNvPr id="124" name="Google Shape;124;p21"/>
            <p:cNvCxnSpPr/>
            <p:nvPr/>
          </p:nvCxnSpPr>
          <p:spPr>
            <a:xfrm>
              <a:off x="204725" y="4788513"/>
              <a:ext cx="8763600" cy="0"/>
            </a:xfrm>
            <a:prstGeom prst="straightConnector1">
              <a:avLst/>
            </a:prstGeom>
            <a:noFill/>
            <a:ln w="28575" cap="flat" cmpd="sng">
              <a:solidFill>
                <a:schemeClr val="dk1"/>
              </a:solidFill>
              <a:prstDash val="solid"/>
              <a:round/>
              <a:headEnd type="none" w="sm" len="sm"/>
              <a:tailEnd type="none" w="sm" len="sm"/>
            </a:ln>
          </p:spPr>
        </p:cxnSp>
        <p:cxnSp>
          <p:nvCxnSpPr>
            <p:cNvPr id="125" name="Google Shape;125;p21"/>
            <p:cNvCxnSpPr/>
            <p:nvPr/>
          </p:nvCxnSpPr>
          <p:spPr>
            <a:xfrm>
              <a:off x="204725" y="344825"/>
              <a:ext cx="8763600" cy="0"/>
            </a:xfrm>
            <a:prstGeom prst="straightConnector1">
              <a:avLst/>
            </a:prstGeom>
            <a:noFill/>
            <a:ln w="28575" cap="flat" cmpd="sng">
              <a:solidFill>
                <a:schemeClr val="dk1"/>
              </a:solidFill>
              <a:prstDash val="solid"/>
              <a:round/>
              <a:headEnd type="none" w="sm" len="sm"/>
              <a:tailEnd type="none" w="sm" len="sm"/>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t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500"/>
              <a:buFont typeface="Alfa Slab One"/>
              <a:buNone/>
              <a:defRPr sz="3500" b="0" i="0" u="none" strike="noStrike" cap="none">
                <a:solidFill>
                  <a:schemeClr val="dk1"/>
                </a:solidFill>
                <a:latin typeface="Alfa Slab One"/>
                <a:ea typeface="Alfa Slab One"/>
                <a:cs typeface="Alfa Slab One"/>
                <a:sym typeface="Alfa Slab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1pPr>
            <a:lvl2pPr marL="914400" marR="0" lvl="1"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2pPr>
            <a:lvl3pPr marL="1371600" marR="0" lvl="2"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3pPr>
            <a:lvl4pPr marL="1828800" marR="0" lvl="3"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4pPr>
            <a:lvl5pPr marL="2286000" marR="0" lvl="4"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5pPr>
            <a:lvl6pPr marL="2743200" marR="0" lvl="5"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6pPr>
            <a:lvl7pPr marL="3200400" marR="0" lvl="6"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7pPr>
            <a:lvl8pPr marL="3657600" marR="0" lvl="7"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8pPr>
            <a:lvl9pPr marL="4114800" marR="0" lvl="8" indent="-317500" algn="l" rtl="0">
              <a:lnSpc>
                <a:spcPct val="100000"/>
              </a:lnSpc>
              <a:spcBef>
                <a:spcPts val="0"/>
              </a:spcBef>
              <a:spcAft>
                <a:spcPts val="0"/>
              </a:spcAft>
              <a:buClr>
                <a:schemeClr val="dk1"/>
              </a:buClr>
              <a:buSzPts val="1400"/>
              <a:buFont typeface="Barlow"/>
              <a:buChar char="■"/>
              <a:defRPr sz="1400" b="0" i="0" u="none" strike="noStrike" cap="none">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2"/>
          <p:cNvSpPr txBox="1">
            <a:spLocks noGrp="1"/>
          </p:cNvSpPr>
          <p:nvPr>
            <p:ph type="ctrTitle"/>
          </p:nvPr>
        </p:nvSpPr>
        <p:spPr>
          <a:xfrm>
            <a:off x="1763735" y="1304538"/>
            <a:ext cx="5067900" cy="19881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5200"/>
              <a:buNone/>
            </a:pPr>
            <a:r>
              <a:rPr lang="tr" sz="7200">
                <a:solidFill>
                  <a:schemeClr val="accent1"/>
                </a:solidFill>
              </a:rPr>
              <a:t>Sunshine</a:t>
            </a:r>
            <a:r>
              <a:rPr lang="tr" sz="7200">
                <a:solidFill>
                  <a:schemeClr val="lt2"/>
                </a:solidFill>
              </a:rPr>
              <a:t> </a:t>
            </a:r>
            <a:r>
              <a:rPr lang="tr" sz="4200">
                <a:solidFill>
                  <a:schemeClr val="dk1"/>
                </a:solidFill>
              </a:rPr>
              <a:t>Scoop</a:t>
            </a:r>
            <a:endParaRPr sz="4200">
              <a:solidFill>
                <a:schemeClr val="dk1"/>
              </a:solidFill>
            </a:endParaRPr>
          </a:p>
        </p:txBody>
      </p:sp>
      <p:sp>
        <p:nvSpPr>
          <p:cNvPr id="131" name="Google Shape;131;p22"/>
          <p:cNvSpPr txBox="1">
            <a:spLocks noGrp="1"/>
          </p:cNvSpPr>
          <p:nvPr>
            <p:ph type="subTitle" idx="1"/>
          </p:nvPr>
        </p:nvSpPr>
        <p:spPr>
          <a:xfrm>
            <a:off x="1763585" y="3429463"/>
            <a:ext cx="5068200" cy="409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400"/>
              <a:buNone/>
            </a:pPr>
            <a:r>
              <a:rPr lang="tr" b="1" dirty="0"/>
              <a:t>Sunshine Scoop</a:t>
            </a:r>
            <a:r>
              <a:rPr lang="tr" dirty="0"/>
              <a:t>: Your Daily Dose of Positivity!</a:t>
            </a:r>
            <a:endParaRPr dirty="0"/>
          </a:p>
        </p:txBody>
      </p:sp>
      <p:sp>
        <p:nvSpPr>
          <p:cNvPr id="132" name="Google Shape;132;p22"/>
          <p:cNvSpPr txBox="1"/>
          <p:nvPr/>
        </p:nvSpPr>
        <p:spPr>
          <a:xfrm rot="-593706">
            <a:off x="610333" y="507515"/>
            <a:ext cx="1508338" cy="401671"/>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tr" sz="2000" b="1" i="0" u="none" strike="noStrike" cap="none">
                <a:solidFill>
                  <a:schemeClr val="accent1"/>
                </a:solidFill>
                <a:latin typeface="Barlow"/>
                <a:ea typeface="Barlow"/>
                <a:cs typeface="Barlow"/>
                <a:sym typeface="Barlow"/>
              </a:rPr>
              <a:t>NEWS! </a:t>
            </a:r>
            <a:endParaRPr sz="2000" b="1" i="0" u="none" strike="noStrike" cap="none">
              <a:solidFill>
                <a:schemeClr val="accent1"/>
              </a:solidFill>
              <a:latin typeface="Barlow"/>
              <a:ea typeface="Barlow"/>
              <a:cs typeface="Barlow"/>
              <a:sym typeface="Barlow"/>
            </a:endParaRPr>
          </a:p>
        </p:txBody>
      </p:sp>
      <p:sp>
        <p:nvSpPr>
          <p:cNvPr id="133" name="Google Shape;133;p22"/>
          <p:cNvSpPr txBox="1"/>
          <p:nvPr/>
        </p:nvSpPr>
        <p:spPr>
          <a:xfrm rot="-594276">
            <a:off x="148236" y="368583"/>
            <a:ext cx="1309822" cy="262833"/>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tr" sz="1400" b="1" i="0" u="none" strike="noStrike" cap="none">
                <a:solidFill>
                  <a:schemeClr val="dk2"/>
                </a:solidFill>
                <a:latin typeface="Barlow"/>
                <a:ea typeface="Barlow"/>
                <a:cs typeface="Barlow"/>
                <a:sym typeface="Barlow"/>
              </a:rPr>
              <a:t>Good! </a:t>
            </a:r>
            <a:endParaRPr sz="1400" b="1" i="0" u="none" strike="noStrike" cap="none">
              <a:solidFill>
                <a:schemeClr val="dk2"/>
              </a:solidFill>
              <a:latin typeface="Barlow"/>
              <a:ea typeface="Barlow"/>
              <a:cs typeface="Barlow"/>
              <a:sym typeface="Barlow"/>
            </a:endParaRPr>
          </a:p>
        </p:txBody>
      </p:sp>
      <p:sp>
        <p:nvSpPr>
          <p:cNvPr id="134" name="Google Shape;134;p22"/>
          <p:cNvSpPr txBox="1"/>
          <p:nvPr/>
        </p:nvSpPr>
        <p:spPr>
          <a:xfrm>
            <a:off x="2364581" y="3975788"/>
            <a:ext cx="4086300" cy="307800"/>
          </a:xfrm>
          <a:prstGeom prst="rect">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tr" sz="1400" b="1" i="0" u="none" strike="noStrike" cap="none" dirty="0">
                <a:solidFill>
                  <a:schemeClr val="dk1"/>
                </a:solidFill>
                <a:latin typeface="Arial"/>
                <a:ea typeface="Arial"/>
                <a:cs typeface="Arial"/>
                <a:sym typeface="Arial"/>
              </a:rPr>
              <a:t>Presented by </a:t>
            </a:r>
            <a:r>
              <a:rPr lang="tr" b="1" dirty="0">
                <a:solidFill>
                  <a:schemeClr val="dk1"/>
                </a:solidFill>
              </a:rPr>
              <a:t>Akshay Rajesh </a:t>
            </a:r>
            <a:r>
              <a:rPr lang="tr" sz="1400" b="1" i="0" u="none" strike="noStrike" cap="none" dirty="0">
                <a:solidFill>
                  <a:schemeClr val="dk1"/>
                </a:solidFill>
                <a:latin typeface="Arial"/>
                <a:ea typeface="Arial"/>
                <a:cs typeface="Arial"/>
                <a:sym typeface="Arial"/>
              </a:rPr>
              <a:t>and </a:t>
            </a:r>
            <a:r>
              <a:rPr lang="tr" b="1" dirty="0">
                <a:solidFill>
                  <a:schemeClr val="dk1"/>
                </a:solidFill>
              </a:rPr>
              <a:t>Erjon Buka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en-GB" dirty="0">
                <a:solidFill>
                  <a:schemeClr val="tx1"/>
                </a:solidFill>
              </a:rPr>
              <a:t>Summarization</a:t>
            </a:r>
            <a:r>
              <a:rPr lang="en-GB" dirty="0">
                <a:solidFill>
                  <a:schemeClr val="lt2"/>
                </a:solidFill>
              </a:rPr>
              <a:t> – Model Card</a:t>
            </a:r>
            <a:endParaRPr dirty="0"/>
          </a:p>
        </p:txBody>
      </p:sp>
      <p:sp>
        <p:nvSpPr>
          <p:cNvPr id="169" name="Google Shape;169;p24"/>
          <p:cNvSpPr txBox="1"/>
          <p:nvPr/>
        </p:nvSpPr>
        <p:spPr>
          <a:xfrm>
            <a:off x="735725" y="1127962"/>
            <a:ext cx="8055974" cy="32931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600" b="1" dirty="0">
                <a:latin typeface="Barlow"/>
                <a:ea typeface="Barlow"/>
                <a:cs typeface="Barlow"/>
                <a:sym typeface="Barlow"/>
              </a:rPr>
              <a:t>Name: </a:t>
            </a:r>
            <a:r>
              <a:rPr lang="en-GB" sz="1600" dirty="0" err="1">
                <a:latin typeface="Barlow"/>
                <a:ea typeface="Barlow"/>
                <a:cs typeface="Barlow"/>
                <a:sym typeface="Barlow"/>
              </a:rPr>
              <a:t>facebook</a:t>
            </a:r>
            <a:r>
              <a:rPr lang="en-GB" sz="1600" dirty="0">
                <a:latin typeface="Barlow"/>
                <a:ea typeface="Barlow"/>
                <a:cs typeface="Barlow"/>
                <a:sym typeface="Barlow"/>
              </a:rPr>
              <a:t>/</a:t>
            </a:r>
            <a:r>
              <a:rPr lang="en-GB" sz="1600" dirty="0" err="1">
                <a:latin typeface="Barlow"/>
                <a:ea typeface="Barlow"/>
                <a:cs typeface="Barlow"/>
                <a:sym typeface="Barlow"/>
              </a:rPr>
              <a:t>bart</a:t>
            </a:r>
            <a:r>
              <a:rPr lang="en-GB" sz="1600" dirty="0">
                <a:latin typeface="Barlow"/>
                <a:ea typeface="Barlow"/>
                <a:cs typeface="Barlow"/>
                <a:sym typeface="Barlow"/>
              </a:rPr>
              <a:t>-large-</a:t>
            </a:r>
            <a:r>
              <a:rPr lang="en-GB" sz="1600" dirty="0" err="1">
                <a:latin typeface="Barlow"/>
                <a:ea typeface="Barlow"/>
                <a:cs typeface="Barlow"/>
                <a:sym typeface="Barlow"/>
              </a:rPr>
              <a:t>cnn</a:t>
            </a:r>
            <a:endParaRPr lang="en-GB" sz="1600" i="0" u="none" strike="noStrike" cap="none" dirty="0">
              <a:solidFill>
                <a:srgbClr val="000000"/>
              </a:solidFill>
              <a:latin typeface="Barlow"/>
              <a:ea typeface="Barlow"/>
              <a:cs typeface="Barlow"/>
              <a:sym typeface="Barlow"/>
            </a:endParaRPr>
          </a:p>
          <a:p>
            <a:pPr marL="0" marR="0" lvl="0" indent="0" algn="l" rtl="0">
              <a:lnSpc>
                <a:spcPct val="100000"/>
              </a:lnSpc>
              <a:spcBef>
                <a:spcPts val="0"/>
              </a:spcBef>
              <a:spcAft>
                <a:spcPts val="0"/>
              </a:spcAft>
              <a:buNone/>
            </a:pPr>
            <a:endParaRPr lang="en-GB" sz="1600" b="1" i="0" u="none" strike="noStrike" cap="none" dirty="0">
              <a:solidFill>
                <a:srgbClr val="000000"/>
              </a:solidFill>
              <a:latin typeface="Barlow"/>
              <a:ea typeface="Barlow"/>
              <a:cs typeface="Barlow"/>
              <a:sym typeface="Barlow"/>
            </a:endParaRPr>
          </a:p>
          <a:p>
            <a:pPr marL="0" marR="0" lvl="0" indent="0" algn="l" rtl="0">
              <a:lnSpc>
                <a:spcPct val="100000"/>
              </a:lnSpc>
              <a:spcBef>
                <a:spcPts val="0"/>
              </a:spcBef>
              <a:spcAft>
                <a:spcPts val="0"/>
              </a:spcAft>
              <a:buNone/>
            </a:pPr>
            <a:r>
              <a:rPr lang="en-GB" sz="1600" b="1" i="0" u="none" strike="noStrike" cap="none" dirty="0">
                <a:solidFill>
                  <a:srgbClr val="000000"/>
                </a:solidFill>
                <a:latin typeface="Barlow"/>
                <a:ea typeface="Barlow"/>
                <a:cs typeface="Barlow"/>
                <a:sym typeface="Barlow"/>
              </a:rPr>
              <a:t>Purpose: </a:t>
            </a:r>
            <a:r>
              <a:rPr lang="en-GB" sz="1600" i="0" u="none" strike="noStrike" cap="none" dirty="0">
                <a:solidFill>
                  <a:srgbClr val="000000"/>
                </a:solidFill>
                <a:latin typeface="Barlow"/>
                <a:ea typeface="Barlow"/>
                <a:cs typeface="Barlow"/>
                <a:sym typeface="Barlow"/>
              </a:rPr>
              <a:t>To make a summary of the positive news output from Sentiment Model</a:t>
            </a:r>
          </a:p>
          <a:p>
            <a:endParaRPr lang="en-GB" sz="1600" b="1" i="0" u="none" strike="noStrike" cap="none" dirty="0">
              <a:solidFill>
                <a:srgbClr val="000000"/>
              </a:solidFill>
              <a:latin typeface="Barlow"/>
              <a:ea typeface="Barlow"/>
              <a:cs typeface="Barlow"/>
              <a:sym typeface="Barlow"/>
            </a:endParaRPr>
          </a:p>
          <a:p>
            <a:r>
              <a:rPr lang="en-GB" sz="1600" b="1" i="0" u="none" strike="noStrike" cap="none" dirty="0">
                <a:solidFill>
                  <a:srgbClr val="000000"/>
                </a:solidFill>
                <a:latin typeface="Barlow"/>
                <a:ea typeface="Barlow"/>
                <a:cs typeface="Barlow"/>
                <a:sym typeface="Barlow"/>
              </a:rPr>
              <a:t>Model Architecture: </a:t>
            </a:r>
            <a:r>
              <a:rPr lang="en-GB" sz="1600" i="0" u="none" strike="noStrike" cap="none" dirty="0">
                <a:solidFill>
                  <a:srgbClr val="000000"/>
                </a:solidFill>
                <a:latin typeface="Barlow"/>
                <a:ea typeface="Barlow"/>
                <a:cs typeface="Barlow"/>
                <a:sym typeface="Barlow"/>
              </a:rPr>
              <a:t>BART Large Model pre-trained on the English Language. </a:t>
            </a:r>
          </a:p>
          <a:p>
            <a:endParaRPr lang="en-GB" sz="1600" i="0" u="none" strike="noStrike" cap="none" dirty="0">
              <a:solidFill>
                <a:srgbClr val="000000"/>
              </a:solidFill>
              <a:latin typeface="Barlow"/>
              <a:ea typeface="Barlow"/>
              <a:cs typeface="Barlow"/>
              <a:sym typeface="Barlow"/>
            </a:endParaRPr>
          </a:p>
          <a:p>
            <a:r>
              <a:rPr lang="en-GB" sz="1600" b="1" dirty="0">
                <a:latin typeface="Barlow"/>
                <a:ea typeface="Barlow"/>
                <a:cs typeface="Barlow"/>
                <a:sym typeface="Barlow"/>
              </a:rPr>
              <a:t>Fine-Tuning</a:t>
            </a:r>
            <a:r>
              <a:rPr lang="en-GB" sz="1600" dirty="0">
                <a:latin typeface="Barlow"/>
                <a:ea typeface="Barlow"/>
                <a:cs typeface="Barlow"/>
                <a:sym typeface="Barlow"/>
              </a:rPr>
              <a:t>: It has been specifically fine-tuned on a dataset derived from CNN Daily Mail</a:t>
            </a:r>
          </a:p>
          <a:p>
            <a:endParaRPr lang="en-GB" sz="1600" i="0" u="none" strike="noStrike" cap="none" dirty="0">
              <a:solidFill>
                <a:srgbClr val="000000"/>
              </a:solidFill>
              <a:latin typeface="Barlow"/>
              <a:ea typeface="Barlow"/>
              <a:cs typeface="Barlow"/>
              <a:sym typeface="Barlow"/>
            </a:endParaRPr>
          </a:p>
          <a:p>
            <a:r>
              <a:rPr lang="en-GB" sz="1600" b="1" dirty="0">
                <a:latin typeface="Barlow"/>
                <a:ea typeface="Barlow"/>
                <a:cs typeface="Barlow"/>
                <a:sym typeface="Barlow"/>
              </a:rPr>
              <a:t>Technical Aspects</a:t>
            </a:r>
            <a:r>
              <a:rPr lang="en-GB" sz="1600" dirty="0">
                <a:latin typeface="Barlow"/>
                <a:ea typeface="Barlow"/>
                <a:cs typeface="Barlow"/>
                <a:sym typeface="Barlow"/>
              </a:rPr>
              <a:t>: BART has more than 400M parameters, uses a standard seq2seq / machine translation architecture with a bidirectional encoder and a left-to-right decoder.</a:t>
            </a:r>
          </a:p>
          <a:p>
            <a:endParaRPr lang="en-GB" sz="1600" i="0" u="none" strike="noStrike" cap="none" dirty="0">
              <a:solidFill>
                <a:srgbClr val="000000"/>
              </a:solidFill>
              <a:latin typeface="Barlow"/>
              <a:ea typeface="Barlow"/>
              <a:cs typeface="Barlow"/>
              <a:sym typeface="Barlow"/>
            </a:endParaRPr>
          </a:p>
          <a:p>
            <a:r>
              <a:rPr lang="en-GB" sz="1600" b="1" dirty="0">
                <a:latin typeface="Barlow"/>
                <a:ea typeface="Barlow"/>
                <a:cs typeface="Barlow"/>
                <a:sym typeface="Barlow"/>
              </a:rPr>
              <a:t>Limitations</a:t>
            </a:r>
            <a:r>
              <a:rPr lang="en-GB" sz="1600" dirty="0">
                <a:latin typeface="Barlow"/>
                <a:ea typeface="Barlow"/>
                <a:cs typeface="Barlow"/>
                <a:sym typeface="Barlow"/>
              </a:rPr>
              <a:t>: 1024 tokens maximum input + all LLM limitations</a:t>
            </a:r>
            <a:endParaRPr lang="en-GB" sz="1600" i="0" u="none" strike="noStrike" cap="none" dirty="0">
              <a:solidFill>
                <a:srgbClr val="000000"/>
              </a:solidFill>
              <a:latin typeface="Barlow"/>
              <a:ea typeface="Barlow"/>
              <a:cs typeface="Barlow"/>
              <a:sym typeface="Barlow"/>
            </a:endParaRPr>
          </a:p>
          <a:p>
            <a:pPr marL="0" marR="0" lvl="0" indent="0" algn="l" rtl="0">
              <a:lnSpc>
                <a:spcPct val="100000"/>
              </a:lnSpc>
              <a:spcBef>
                <a:spcPts val="0"/>
              </a:spcBef>
              <a:spcAft>
                <a:spcPts val="0"/>
              </a:spcAft>
              <a:buNone/>
            </a:pPr>
            <a:endParaRPr lang="en-GB" sz="1600" i="0" u="none" strike="noStrike" cap="none" dirty="0">
              <a:solidFill>
                <a:srgbClr val="000000"/>
              </a:solidFill>
              <a:latin typeface="Barlow"/>
              <a:ea typeface="Barlow"/>
              <a:cs typeface="Barlow"/>
              <a:sym typeface="Barlow"/>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en-GB" dirty="0">
                <a:solidFill>
                  <a:schemeClr val="tx1"/>
                </a:solidFill>
              </a:rPr>
              <a:t>Summarization</a:t>
            </a:r>
            <a:r>
              <a:rPr lang="en-GB" dirty="0">
                <a:solidFill>
                  <a:schemeClr val="lt2"/>
                </a:solidFill>
              </a:rPr>
              <a:t> – How it Works</a:t>
            </a:r>
            <a:endParaRPr dirty="0"/>
          </a:p>
        </p:txBody>
      </p:sp>
      <p:sp>
        <p:nvSpPr>
          <p:cNvPr id="19" name="Google Shape;169;p24">
            <a:extLst>
              <a:ext uri="{FF2B5EF4-FFF2-40B4-BE49-F238E27FC236}">
                <a16:creationId xmlns:a16="http://schemas.microsoft.com/office/drawing/2014/main" id="{894846DC-2000-421C-D904-390BB51591F4}"/>
              </a:ext>
            </a:extLst>
          </p:cNvPr>
          <p:cNvSpPr txBox="1"/>
          <p:nvPr/>
        </p:nvSpPr>
        <p:spPr>
          <a:xfrm>
            <a:off x="735725" y="1127962"/>
            <a:ext cx="8055974" cy="353939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Font typeface="Arial" panose="020B0604020202020204" pitchFamily="34" charset="0"/>
              <a:buChar char="•"/>
            </a:pPr>
            <a:r>
              <a:rPr lang="en-GB" sz="1600" b="1" dirty="0">
                <a:latin typeface="Barlow"/>
                <a:ea typeface="Barlow"/>
                <a:cs typeface="Barlow"/>
                <a:sym typeface="Barlow"/>
              </a:rPr>
              <a:t>Purpose</a:t>
            </a:r>
            <a:r>
              <a:rPr lang="en-GB" sz="1600" dirty="0">
                <a:latin typeface="Barlow"/>
                <a:ea typeface="Barlow"/>
                <a:cs typeface="Barlow"/>
                <a:sym typeface="Barlow"/>
              </a:rPr>
              <a:t>: Summarize the positive articles </a:t>
            </a:r>
          </a:p>
          <a:p>
            <a:pPr marL="285750" marR="0" lvl="0" indent="-285750" algn="l" rtl="0">
              <a:lnSpc>
                <a:spcPct val="100000"/>
              </a:lnSpc>
              <a:spcBef>
                <a:spcPts val="0"/>
              </a:spcBef>
              <a:spcAft>
                <a:spcPts val="0"/>
              </a:spcAft>
              <a:buFont typeface="Arial" panose="020B0604020202020204" pitchFamily="34" charset="0"/>
              <a:buChar char="•"/>
            </a:pPr>
            <a:r>
              <a:rPr lang="en-GB" sz="1600" b="1" dirty="0">
                <a:latin typeface="Barlow"/>
                <a:ea typeface="Barlow"/>
                <a:cs typeface="Barlow"/>
                <a:sym typeface="Barlow"/>
              </a:rPr>
              <a:t>Main variables</a:t>
            </a:r>
            <a:r>
              <a:rPr lang="en-GB" sz="1600" dirty="0">
                <a:latin typeface="Barlow"/>
                <a:ea typeface="Barlow"/>
                <a:cs typeface="Barlow"/>
                <a:sym typeface="Barlow"/>
              </a:rPr>
              <a:t>: Output max and min length</a:t>
            </a:r>
          </a:p>
          <a:p>
            <a:pPr marL="285750" marR="0" lvl="0" indent="-285750" algn="l" rtl="0">
              <a:lnSpc>
                <a:spcPct val="100000"/>
              </a:lnSpc>
              <a:spcBef>
                <a:spcPts val="0"/>
              </a:spcBef>
              <a:spcAft>
                <a:spcPts val="0"/>
              </a:spcAft>
              <a:buFont typeface="Arial" panose="020B0604020202020204" pitchFamily="34" charset="0"/>
              <a:buChar char="•"/>
            </a:pPr>
            <a:endParaRPr lang="en-GB" sz="1600" dirty="0">
              <a:latin typeface="Barlow"/>
              <a:ea typeface="Barlow"/>
              <a:cs typeface="Barlow"/>
              <a:sym typeface="Barlow"/>
            </a:endParaRPr>
          </a:p>
          <a:p>
            <a:pPr marL="285750" marR="0" lvl="0" indent="-285750" algn="l" rtl="0">
              <a:lnSpc>
                <a:spcPct val="100000"/>
              </a:lnSpc>
              <a:spcBef>
                <a:spcPts val="0"/>
              </a:spcBef>
              <a:spcAft>
                <a:spcPts val="0"/>
              </a:spcAft>
              <a:buFont typeface="Arial" panose="020B0604020202020204" pitchFamily="34" charset="0"/>
              <a:buChar char="•"/>
            </a:pPr>
            <a:r>
              <a:rPr lang="en-GB" sz="1600" b="1" dirty="0">
                <a:latin typeface="Barlow"/>
                <a:ea typeface="Barlow"/>
                <a:cs typeface="Barlow"/>
                <a:sym typeface="Barlow"/>
              </a:rPr>
              <a:t>Challenge</a:t>
            </a:r>
            <a:r>
              <a:rPr lang="en-GB" sz="1600" dirty="0">
                <a:latin typeface="Barlow"/>
                <a:ea typeface="Barlow"/>
                <a:cs typeface="Barlow"/>
                <a:sym typeface="Barlow"/>
              </a:rPr>
              <a:t>: The token limit is 1024</a:t>
            </a:r>
          </a:p>
          <a:p>
            <a:pPr marL="285750" marR="0" lvl="0" indent="-285750" algn="l" rtl="0">
              <a:lnSpc>
                <a:spcPct val="100000"/>
              </a:lnSpc>
              <a:spcBef>
                <a:spcPts val="0"/>
              </a:spcBef>
              <a:spcAft>
                <a:spcPts val="0"/>
              </a:spcAft>
              <a:buFont typeface="Arial" panose="020B0604020202020204" pitchFamily="34" charset="0"/>
              <a:buChar char="•"/>
            </a:pPr>
            <a:r>
              <a:rPr lang="en-GB" sz="1600" b="1" dirty="0">
                <a:latin typeface="Barlow"/>
                <a:ea typeface="Barlow"/>
                <a:cs typeface="Barlow"/>
                <a:sym typeface="Barlow"/>
              </a:rPr>
              <a:t>Solution</a:t>
            </a:r>
            <a:r>
              <a:rPr lang="en-GB" sz="1600" dirty="0">
                <a:latin typeface="Barlow"/>
                <a:ea typeface="Barlow"/>
                <a:cs typeface="Barlow"/>
                <a:sym typeface="Barlow"/>
              </a:rPr>
              <a:t>: Check if the sum of tokens for each text is more than 1024. If less, pass the full text to the dataframe. If more, merge the maximum possible number of paragraphs before  1024.</a:t>
            </a:r>
          </a:p>
          <a:p>
            <a:pPr marL="285750" marR="0" lvl="0" indent="-285750" algn="l" rtl="0">
              <a:lnSpc>
                <a:spcPct val="100000"/>
              </a:lnSpc>
              <a:spcBef>
                <a:spcPts val="0"/>
              </a:spcBef>
              <a:spcAft>
                <a:spcPts val="0"/>
              </a:spcAft>
              <a:buFont typeface="Arial" panose="020B0604020202020204" pitchFamily="34" charset="0"/>
              <a:buChar char="•"/>
            </a:pPr>
            <a:r>
              <a:rPr lang="en-GB" sz="1600" b="1" dirty="0">
                <a:latin typeface="Barlow"/>
                <a:ea typeface="Barlow"/>
                <a:cs typeface="Barlow"/>
                <a:sym typeface="Barlow"/>
              </a:rPr>
              <a:t>Challenge</a:t>
            </a:r>
            <a:r>
              <a:rPr lang="en-GB" sz="1600" dirty="0">
                <a:latin typeface="Barlow"/>
                <a:ea typeface="Barlow"/>
                <a:cs typeface="Barlow"/>
                <a:sym typeface="Barlow"/>
              </a:rPr>
              <a:t>: The output text is not positive</a:t>
            </a:r>
          </a:p>
          <a:p>
            <a:pPr marL="285750" marR="0" lvl="0" indent="-285750" algn="l" rtl="0">
              <a:lnSpc>
                <a:spcPct val="100000"/>
              </a:lnSpc>
              <a:spcBef>
                <a:spcPts val="0"/>
              </a:spcBef>
              <a:spcAft>
                <a:spcPts val="0"/>
              </a:spcAft>
              <a:buFont typeface="Arial" panose="020B0604020202020204" pitchFamily="34" charset="0"/>
              <a:buChar char="•"/>
            </a:pPr>
            <a:r>
              <a:rPr lang="en-GB" sz="1600" b="1" dirty="0">
                <a:latin typeface="Barlow"/>
                <a:ea typeface="Barlow"/>
                <a:cs typeface="Barlow"/>
                <a:sym typeface="Barlow"/>
              </a:rPr>
              <a:t>Solution</a:t>
            </a:r>
            <a:r>
              <a:rPr lang="en-GB" sz="1600" dirty="0">
                <a:latin typeface="Barlow"/>
                <a:ea typeface="Barlow"/>
                <a:cs typeface="Barlow"/>
                <a:sym typeface="Barlow"/>
              </a:rPr>
              <a:t>: Run the output through the sentiment analysis </a:t>
            </a:r>
          </a:p>
          <a:p>
            <a:pPr marL="285750" marR="0" lvl="0" indent="-285750" algn="l" rtl="0">
              <a:lnSpc>
                <a:spcPct val="100000"/>
              </a:lnSpc>
              <a:spcBef>
                <a:spcPts val="0"/>
              </a:spcBef>
              <a:spcAft>
                <a:spcPts val="0"/>
              </a:spcAft>
              <a:buFont typeface="Arial" panose="020B0604020202020204" pitchFamily="34" charset="0"/>
              <a:buChar char="•"/>
            </a:pPr>
            <a:endParaRPr lang="en-GB" sz="1600" b="1" i="0" u="none" strike="noStrike" cap="none" dirty="0">
              <a:solidFill>
                <a:srgbClr val="000000"/>
              </a:solidFill>
              <a:latin typeface="Barlow"/>
              <a:ea typeface="Barlow"/>
              <a:cs typeface="Barlow"/>
              <a:sym typeface="Barlow"/>
            </a:endParaRPr>
          </a:p>
          <a:p>
            <a:pPr marL="285750" marR="0" lvl="0" indent="-285750" algn="l" rtl="0">
              <a:lnSpc>
                <a:spcPct val="100000"/>
              </a:lnSpc>
              <a:spcBef>
                <a:spcPts val="0"/>
              </a:spcBef>
              <a:spcAft>
                <a:spcPts val="0"/>
              </a:spcAft>
              <a:buFont typeface="Arial" panose="020B0604020202020204" pitchFamily="34" charset="0"/>
              <a:buChar char="•"/>
            </a:pPr>
            <a:r>
              <a:rPr lang="en-GB" sz="1600" b="1" i="0" u="none" strike="noStrike" cap="none" dirty="0">
                <a:solidFill>
                  <a:srgbClr val="000000"/>
                </a:solidFill>
                <a:latin typeface="Barlow"/>
                <a:ea typeface="Barlow"/>
                <a:cs typeface="Barlow"/>
                <a:sym typeface="Barlow"/>
              </a:rPr>
              <a:t>Other Possible Concerns</a:t>
            </a:r>
            <a:r>
              <a:rPr lang="en-GB" sz="1600" i="0" u="none" strike="noStrike" cap="none" dirty="0">
                <a:solidFill>
                  <a:srgbClr val="000000"/>
                </a:solidFill>
                <a:latin typeface="Barlow"/>
                <a:ea typeface="Barlow"/>
                <a:cs typeface="Barlow"/>
                <a:sym typeface="Barlow"/>
              </a:rPr>
              <a:t>: </a:t>
            </a:r>
          </a:p>
          <a:p>
            <a:pPr marL="285750" lvl="5" indent="-285750">
              <a:buClr>
                <a:schemeClr val="tx2"/>
              </a:buClr>
              <a:buFont typeface="Arial" panose="020B0604020202020204" pitchFamily="34" charset="0"/>
              <a:buChar char="•"/>
            </a:pPr>
            <a:r>
              <a:rPr lang="en-GB" sz="1600" dirty="0">
                <a:latin typeface="Barlow"/>
                <a:ea typeface="Barlow"/>
                <a:cs typeface="Barlow"/>
                <a:sym typeface="Barlow"/>
              </a:rPr>
              <a:t>T</a:t>
            </a:r>
            <a:r>
              <a:rPr lang="en-GB" sz="1600" i="0" u="none" strike="noStrike" cap="none" dirty="0">
                <a:solidFill>
                  <a:srgbClr val="000000"/>
                </a:solidFill>
                <a:latin typeface="Barlow"/>
                <a:ea typeface="Barlow"/>
                <a:cs typeface="Barlow"/>
                <a:sym typeface="Barlow"/>
              </a:rPr>
              <a:t>he remaining last part (paragraph) is too small for the summarizer. </a:t>
            </a:r>
          </a:p>
          <a:p>
            <a:pPr marL="285750" lvl="4" indent="-285750">
              <a:buClr>
                <a:schemeClr val="tx2"/>
              </a:buClr>
              <a:buFont typeface="Arial" panose="020B0604020202020204" pitchFamily="34" charset="0"/>
              <a:buChar char="•"/>
            </a:pPr>
            <a:r>
              <a:rPr lang="en-GB" sz="1600" dirty="0">
                <a:latin typeface="Barlow"/>
                <a:ea typeface="Barlow"/>
                <a:cs typeface="Barlow"/>
                <a:sym typeface="Barlow"/>
              </a:rPr>
              <a:t>Only 1 part of the text gives an error when summarized</a:t>
            </a:r>
            <a:endParaRPr lang="en-GB" sz="1600" i="0" u="none" strike="noStrike" cap="none" dirty="0">
              <a:solidFill>
                <a:srgbClr val="000000"/>
              </a:solidFill>
              <a:latin typeface="Barlow"/>
              <a:ea typeface="Barlow"/>
              <a:cs typeface="Barlow"/>
              <a:sym typeface="Barlow"/>
            </a:endParaRPr>
          </a:p>
          <a:p>
            <a:pPr marL="285750" lvl="4" indent="-285750">
              <a:buClr>
                <a:schemeClr val="tx2"/>
              </a:buClr>
              <a:buFont typeface="Arial" panose="020B0604020202020204" pitchFamily="34" charset="0"/>
              <a:buChar char="•"/>
            </a:pPr>
            <a:r>
              <a:rPr lang="en-GB" sz="1600" dirty="0">
                <a:latin typeface="Barlow"/>
                <a:ea typeface="Barlow"/>
                <a:cs typeface="Barlow"/>
                <a:sym typeface="Barlow"/>
              </a:rPr>
              <a:t>Some positive “news” are sponsored content</a:t>
            </a:r>
          </a:p>
        </p:txBody>
      </p:sp>
    </p:spTree>
    <p:extLst>
      <p:ext uri="{BB962C8B-B14F-4D97-AF65-F5344CB8AC3E}">
        <p14:creationId xmlns:p14="http://schemas.microsoft.com/office/powerpoint/2010/main" val="29470602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en-GB" dirty="0">
                <a:solidFill>
                  <a:schemeClr val="tx1"/>
                </a:solidFill>
              </a:rPr>
              <a:t>Summarization</a:t>
            </a:r>
            <a:r>
              <a:rPr lang="en-GB" dirty="0">
                <a:solidFill>
                  <a:schemeClr val="lt2"/>
                </a:solidFill>
              </a:rPr>
              <a:t> – Output Examples</a:t>
            </a:r>
            <a:endParaRPr dirty="0"/>
          </a:p>
        </p:txBody>
      </p:sp>
      <p:sp>
        <p:nvSpPr>
          <p:cNvPr id="19" name="Google Shape;169;p24">
            <a:extLst>
              <a:ext uri="{FF2B5EF4-FFF2-40B4-BE49-F238E27FC236}">
                <a16:creationId xmlns:a16="http://schemas.microsoft.com/office/drawing/2014/main" id="{894846DC-2000-421C-D904-390BB51591F4}"/>
              </a:ext>
            </a:extLst>
          </p:cNvPr>
          <p:cNvSpPr txBox="1"/>
          <p:nvPr/>
        </p:nvSpPr>
        <p:spPr>
          <a:xfrm>
            <a:off x="735725" y="1127962"/>
            <a:ext cx="8055974" cy="2800726"/>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pPr>
            <a:r>
              <a:rPr lang="en-GB" sz="1600" b="1" dirty="0">
                <a:latin typeface="Barlow"/>
                <a:ea typeface="Barlow"/>
                <a:cs typeface="Barlow"/>
                <a:sym typeface="Barlow"/>
              </a:rPr>
              <a:t>Good example</a:t>
            </a:r>
            <a:r>
              <a:rPr lang="en-GB" sz="1600" dirty="0">
                <a:latin typeface="Barlow"/>
                <a:ea typeface="Barlow"/>
                <a:cs typeface="Barlow"/>
                <a:sym typeface="Barlow"/>
              </a:rPr>
              <a:t>:</a:t>
            </a:r>
          </a:p>
          <a:p>
            <a:pPr marR="0" lvl="0" algn="l" rtl="0">
              <a:lnSpc>
                <a:spcPct val="100000"/>
              </a:lnSpc>
              <a:spcBef>
                <a:spcPts val="0"/>
              </a:spcBef>
              <a:spcAft>
                <a:spcPts val="0"/>
              </a:spcAft>
            </a:pPr>
            <a:r>
              <a:rPr lang="en-GB" sz="1600" dirty="0">
                <a:latin typeface="Barlow"/>
                <a:ea typeface="Barlow"/>
                <a:cs typeface="Barlow"/>
                <a:sym typeface="Barlow"/>
              </a:rPr>
              <a:t>"Maya Hawke and her father, Ethan Hawke, recorded a song together. The father-daughter duo released a cover of Willie Nelsons We Dont Run. Maya Hawke has become a Gen Z ""it"" girl in her own right. The proud dad said he has been working with Maya Hawke since she was a little girl. ""She's always been gifted and we've always had an easy dialogue about art,"" he added.“</a:t>
            </a:r>
          </a:p>
          <a:p>
            <a:pPr marR="0" lvl="0" algn="l" rtl="0">
              <a:lnSpc>
                <a:spcPct val="100000"/>
              </a:lnSpc>
              <a:spcBef>
                <a:spcPts val="0"/>
              </a:spcBef>
              <a:spcAft>
                <a:spcPts val="0"/>
              </a:spcAft>
            </a:pPr>
            <a:endParaRPr lang="en-GB" sz="1600" dirty="0">
              <a:latin typeface="Barlow"/>
              <a:ea typeface="Barlow"/>
              <a:cs typeface="Barlow"/>
              <a:sym typeface="Barlow"/>
            </a:endParaRPr>
          </a:p>
          <a:p>
            <a:pPr marR="0" lvl="0" algn="l" rtl="0">
              <a:lnSpc>
                <a:spcPct val="100000"/>
              </a:lnSpc>
              <a:spcBef>
                <a:spcPts val="0"/>
              </a:spcBef>
              <a:spcAft>
                <a:spcPts val="0"/>
              </a:spcAft>
            </a:pPr>
            <a:endParaRPr lang="en-GB" sz="1600" dirty="0">
              <a:latin typeface="Barlow"/>
              <a:ea typeface="Barlow"/>
              <a:cs typeface="Barlow"/>
              <a:sym typeface="Barlow"/>
            </a:endParaRPr>
          </a:p>
          <a:p>
            <a:pPr marR="0" lvl="0" algn="l" rtl="0">
              <a:lnSpc>
                <a:spcPct val="100000"/>
              </a:lnSpc>
              <a:spcBef>
                <a:spcPts val="0"/>
              </a:spcBef>
              <a:spcAft>
                <a:spcPts val="0"/>
              </a:spcAft>
            </a:pPr>
            <a:r>
              <a:rPr lang="en-GB" sz="1600" b="1" dirty="0">
                <a:latin typeface="Barlow"/>
                <a:ea typeface="Barlow"/>
                <a:cs typeface="Barlow"/>
                <a:sym typeface="Barlow"/>
              </a:rPr>
              <a:t>No context example</a:t>
            </a:r>
            <a:r>
              <a:rPr lang="en-GB" sz="1600" dirty="0">
                <a:latin typeface="Barlow"/>
                <a:ea typeface="Barlow"/>
                <a:cs typeface="Barlow"/>
                <a:sym typeface="Barlow"/>
              </a:rPr>
              <a:t>:</a:t>
            </a:r>
          </a:p>
          <a:p>
            <a:pPr marR="0" lvl="0" algn="l" rtl="0">
              <a:lnSpc>
                <a:spcPct val="100000"/>
              </a:lnSpc>
              <a:spcBef>
                <a:spcPts val="0"/>
              </a:spcBef>
              <a:spcAft>
                <a:spcPts val="0"/>
              </a:spcAft>
            </a:pPr>
            <a:r>
              <a:rPr lang="en-GB" sz="1600" dirty="0">
                <a:latin typeface="Barlow"/>
                <a:ea typeface="Barlow"/>
                <a:cs typeface="Barlow"/>
                <a:sym typeface="Barlow"/>
              </a:rPr>
              <a:t>"This drink is like the sophisticated, nuanced, all-grown-up version of chocolate milk. It's a fun and comforting way to start your day and get that much-needed jolt of caffeine.“</a:t>
            </a:r>
          </a:p>
        </p:txBody>
      </p:sp>
    </p:spTree>
    <p:extLst>
      <p:ext uri="{BB962C8B-B14F-4D97-AF65-F5344CB8AC3E}">
        <p14:creationId xmlns:p14="http://schemas.microsoft.com/office/powerpoint/2010/main" val="4245003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en-GB" dirty="0">
                <a:solidFill>
                  <a:schemeClr val="tx1"/>
                </a:solidFill>
              </a:rPr>
              <a:t>Summarization</a:t>
            </a:r>
            <a:r>
              <a:rPr lang="en-GB" dirty="0">
                <a:solidFill>
                  <a:schemeClr val="lt2"/>
                </a:solidFill>
              </a:rPr>
              <a:t> – Output Examples</a:t>
            </a:r>
            <a:endParaRPr dirty="0"/>
          </a:p>
        </p:txBody>
      </p:sp>
      <p:sp>
        <p:nvSpPr>
          <p:cNvPr id="19" name="Google Shape;169;p24">
            <a:extLst>
              <a:ext uri="{FF2B5EF4-FFF2-40B4-BE49-F238E27FC236}">
                <a16:creationId xmlns:a16="http://schemas.microsoft.com/office/drawing/2014/main" id="{894846DC-2000-421C-D904-390BB51591F4}"/>
              </a:ext>
            </a:extLst>
          </p:cNvPr>
          <p:cNvSpPr txBox="1"/>
          <p:nvPr/>
        </p:nvSpPr>
        <p:spPr>
          <a:xfrm>
            <a:off x="735725" y="1127962"/>
            <a:ext cx="8055974" cy="2062063"/>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pPr>
            <a:r>
              <a:rPr lang="en-GB" sz="1600" b="1" dirty="0">
                <a:latin typeface="Barlow"/>
                <a:ea typeface="Barlow"/>
                <a:cs typeface="Barlow"/>
                <a:sym typeface="Barlow"/>
              </a:rPr>
              <a:t>Sponsored content example</a:t>
            </a:r>
            <a:r>
              <a:rPr lang="en-GB" sz="1600" dirty="0">
                <a:latin typeface="Barlow"/>
                <a:ea typeface="Barlow"/>
                <a:cs typeface="Barlow"/>
                <a:sym typeface="Barlow"/>
              </a:rPr>
              <a:t>:</a:t>
            </a:r>
          </a:p>
          <a:p>
            <a:pPr marR="0" lvl="0" algn="l" rtl="0">
              <a:lnSpc>
                <a:spcPct val="100000"/>
              </a:lnSpc>
              <a:spcBef>
                <a:spcPts val="0"/>
              </a:spcBef>
              <a:spcAft>
                <a:spcPts val="0"/>
              </a:spcAft>
            </a:pPr>
            <a:endParaRPr lang="en-GB" sz="1600" dirty="0">
              <a:latin typeface="Barlow"/>
              <a:ea typeface="Barlow"/>
              <a:cs typeface="Barlow"/>
              <a:sym typeface="Barlow"/>
            </a:endParaRPr>
          </a:p>
          <a:p>
            <a:pPr marR="0" lvl="0" algn="l" rtl="0">
              <a:lnSpc>
                <a:spcPct val="100000"/>
              </a:lnSpc>
              <a:spcBef>
                <a:spcPts val="0"/>
              </a:spcBef>
              <a:spcAft>
                <a:spcPts val="0"/>
              </a:spcAft>
            </a:pPr>
            <a:r>
              <a:rPr lang="en-GB" sz="1600" dirty="0">
                <a:latin typeface="Barlow"/>
                <a:ea typeface="Barlow"/>
                <a:cs typeface="Barlow"/>
                <a:sym typeface="Barlow"/>
              </a:rPr>
              <a:t>"Beauty writer Candice Kumai shares some easy-going self-care products. </a:t>
            </a:r>
            <a:r>
              <a:rPr lang="en-GB" sz="1600" dirty="0" err="1">
                <a:latin typeface="Barlow"/>
                <a:ea typeface="Barlow"/>
                <a:cs typeface="Barlow"/>
                <a:sym typeface="Barlow"/>
              </a:rPr>
              <a:t>Brooklinen's</a:t>
            </a:r>
            <a:r>
              <a:rPr lang="en-GB" sz="1600" dirty="0">
                <a:latin typeface="Barlow"/>
                <a:ea typeface="Barlow"/>
                <a:cs typeface="Barlow"/>
                <a:sym typeface="Barlow"/>
              </a:rPr>
              <a:t> sateen set includes two pillowcases, a top and a fitted sheet. This multipurpose face mask is perfect for the skin care aficionado. The bubble massage mat from FORVR Mood massages, creates bubbles and even has a built-in heater. The intergalactic-themed bath bomb from Lush is loved by shoppers with over 600 five-star reviews."</a:t>
            </a:r>
          </a:p>
          <a:p>
            <a:pPr marR="0" lvl="0" algn="l" rtl="0">
              <a:lnSpc>
                <a:spcPct val="100000"/>
              </a:lnSpc>
              <a:spcBef>
                <a:spcPts val="0"/>
              </a:spcBef>
              <a:spcAft>
                <a:spcPts val="0"/>
              </a:spcAft>
            </a:pPr>
            <a:endParaRPr lang="en-GB" sz="1600" dirty="0">
              <a:latin typeface="Barlow"/>
              <a:ea typeface="Barlow"/>
              <a:cs typeface="Barlow"/>
              <a:sym typeface="Barlow"/>
            </a:endParaRPr>
          </a:p>
        </p:txBody>
      </p:sp>
    </p:spTree>
    <p:extLst>
      <p:ext uri="{BB962C8B-B14F-4D97-AF65-F5344CB8AC3E}">
        <p14:creationId xmlns:p14="http://schemas.microsoft.com/office/powerpoint/2010/main" val="3938382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en-GB" dirty="0">
                <a:solidFill>
                  <a:schemeClr val="tx1"/>
                </a:solidFill>
              </a:rPr>
              <a:t>Plan </a:t>
            </a:r>
            <a:r>
              <a:rPr lang="en-GB" dirty="0">
                <a:solidFill>
                  <a:schemeClr val="lt2"/>
                </a:solidFill>
              </a:rPr>
              <a:t>– Existing and Future Work</a:t>
            </a:r>
            <a:endParaRPr dirty="0"/>
          </a:p>
        </p:txBody>
      </p:sp>
      <p:sp>
        <p:nvSpPr>
          <p:cNvPr id="19" name="Google Shape;169;p24">
            <a:extLst>
              <a:ext uri="{FF2B5EF4-FFF2-40B4-BE49-F238E27FC236}">
                <a16:creationId xmlns:a16="http://schemas.microsoft.com/office/drawing/2014/main" id="{894846DC-2000-421C-D904-390BB51591F4}"/>
              </a:ext>
            </a:extLst>
          </p:cNvPr>
          <p:cNvSpPr txBox="1"/>
          <p:nvPr/>
        </p:nvSpPr>
        <p:spPr>
          <a:xfrm>
            <a:off x="735725" y="1127962"/>
            <a:ext cx="8055974" cy="3046948"/>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pPr>
            <a:r>
              <a:rPr lang="en-GB" sz="1600" b="1" dirty="0">
                <a:latin typeface="Barlow"/>
                <a:ea typeface="Barlow"/>
                <a:cs typeface="Barlow"/>
                <a:sym typeface="Barlow"/>
              </a:rPr>
              <a:t>Existing Work</a:t>
            </a:r>
          </a:p>
          <a:p>
            <a:pPr marL="285750" marR="0" lvl="0" indent="-285750" algn="l" rtl="0">
              <a:lnSpc>
                <a:spcPct val="100000"/>
              </a:lnSpc>
              <a:spcBef>
                <a:spcPts val="0"/>
              </a:spcBef>
              <a:spcAft>
                <a:spcPts val="0"/>
              </a:spcAft>
              <a:buFont typeface="Arial" panose="020B0604020202020204" pitchFamily="34" charset="0"/>
              <a:buChar char="•"/>
            </a:pPr>
            <a:r>
              <a:rPr lang="en-GB" sz="1600" dirty="0">
                <a:latin typeface="Barlow"/>
                <a:ea typeface="Barlow"/>
                <a:cs typeface="Barlow"/>
                <a:sym typeface="Barlow"/>
              </a:rPr>
              <a:t>Add error catching to fix some of the concerns on the existing code</a:t>
            </a:r>
          </a:p>
          <a:p>
            <a:pPr marL="285750" marR="0" lvl="0" indent="-285750" algn="l" rtl="0">
              <a:lnSpc>
                <a:spcPct val="100000"/>
              </a:lnSpc>
              <a:spcBef>
                <a:spcPts val="0"/>
              </a:spcBef>
              <a:spcAft>
                <a:spcPts val="0"/>
              </a:spcAft>
              <a:buFont typeface="Arial" panose="020B0604020202020204" pitchFamily="34" charset="0"/>
              <a:buChar char="•"/>
            </a:pPr>
            <a:r>
              <a:rPr lang="en-GB" sz="1600" dirty="0">
                <a:latin typeface="Barlow"/>
                <a:ea typeface="Barlow"/>
                <a:cs typeface="Barlow"/>
                <a:sym typeface="Barlow"/>
              </a:rPr>
              <a:t>Consider implementing a “fake news” model to filter out ads</a:t>
            </a:r>
          </a:p>
          <a:p>
            <a:pPr marL="285750" marR="0" lvl="0" indent="-285750" algn="l" rtl="0">
              <a:lnSpc>
                <a:spcPct val="100000"/>
              </a:lnSpc>
              <a:spcBef>
                <a:spcPts val="0"/>
              </a:spcBef>
              <a:spcAft>
                <a:spcPts val="0"/>
              </a:spcAft>
              <a:buFont typeface="Arial" panose="020B0604020202020204" pitchFamily="34" charset="0"/>
              <a:buChar char="•"/>
            </a:pPr>
            <a:r>
              <a:rPr lang="en-GB" sz="1600" dirty="0">
                <a:latin typeface="Barlow"/>
                <a:ea typeface="Barlow"/>
                <a:cs typeface="Barlow"/>
                <a:sym typeface="Barlow"/>
              </a:rPr>
              <a:t>Run tests with more data to test more possible scenarios</a:t>
            </a:r>
          </a:p>
          <a:p>
            <a:pPr marL="285750" marR="0" lvl="0" indent="-285750" algn="l" rtl="0">
              <a:lnSpc>
                <a:spcPct val="100000"/>
              </a:lnSpc>
              <a:spcBef>
                <a:spcPts val="0"/>
              </a:spcBef>
              <a:spcAft>
                <a:spcPts val="0"/>
              </a:spcAft>
              <a:buFont typeface="Arial" panose="020B0604020202020204" pitchFamily="34" charset="0"/>
              <a:buChar char="•"/>
            </a:pPr>
            <a:endParaRPr lang="en-GB" sz="1600" dirty="0">
              <a:latin typeface="Barlow"/>
              <a:ea typeface="Barlow"/>
              <a:cs typeface="Barlow"/>
              <a:sym typeface="Barlow"/>
            </a:endParaRPr>
          </a:p>
          <a:p>
            <a:pPr marR="0" lvl="0" algn="l" rtl="0">
              <a:lnSpc>
                <a:spcPct val="100000"/>
              </a:lnSpc>
              <a:spcBef>
                <a:spcPts val="0"/>
              </a:spcBef>
              <a:spcAft>
                <a:spcPts val="0"/>
              </a:spcAft>
            </a:pPr>
            <a:r>
              <a:rPr lang="en-GB" sz="1600" b="1" dirty="0">
                <a:latin typeface="Barlow"/>
                <a:ea typeface="Barlow"/>
                <a:cs typeface="Barlow"/>
                <a:sym typeface="Barlow"/>
              </a:rPr>
              <a:t>Future Work</a:t>
            </a:r>
          </a:p>
          <a:p>
            <a:pPr marL="285750" marR="0" lvl="0" indent="-285750" algn="l" rtl="0">
              <a:lnSpc>
                <a:spcPct val="100000"/>
              </a:lnSpc>
              <a:spcBef>
                <a:spcPts val="0"/>
              </a:spcBef>
              <a:spcAft>
                <a:spcPts val="0"/>
              </a:spcAft>
              <a:buFont typeface="Arial" panose="020B0604020202020204" pitchFamily="34" charset="0"/>
              <a:buChar char="•"/>
            </a:pPr>
            <a:r>
              <a:rPr lang="en-GB" sz="1600" dirty="0">
                <a:latin typeface="Barlow"/>
                <a:ea typeface="Barlow"/>
                <a:cs typeface="Barlow"/>
                <a:sym typeface="Barlow"/>
              </a:rPr>
              <a:t>Write the Flask application code</a:t>
            </a:r>
          </a:p>
          <a:p>
            <a:pPr marL="285750" marR="0" lvl="0" indent="-285750" algn="l" rtl="0">
              <a:lnSpc>
                <a:spcPct val="100000"/>
              </a:lnSpc>
              <a:spcBef>
                <a:spcPts val="0"/>
              </a:spcBef>
              <a:spcAft>
                <a:spcPts val="0"/>
              </a:spcAft>
              <a:buFont typeface="Arial" panose="020B0604020202020204" pitchFamily="34" charset="0"/>
              <a:buChar char="•"/>
            </a:pPr>
            <a:r>
              <a:rPr lang="en-GB" sz="1600" dirty="0">
                <a:latin typeface="Barlow"/>
                <a:ea typeface="Barlow"/>
                <a:cs typeface="Barlow"/>
                <a:sym typeface="Barlow"/>
              </a:rPr>
              <a:t>Design the web page</a:t>
            </a:r>
          </a:p>
          <a:p>
            <a:pPr marL="285750" marR="0" lvl="0" indent="-285750" algn="l" rtl="0">
              <a:lnSpc>
                <a:spcPct val="100000"/>
              </a:lnSpc>
              <a:spcBef>
                <a:spcPts val="0"/>
              </a:spcBef>
              <a:spcAft>
                <a:spcPts val="0"/>
              </a:spcAft>
              <a:buFont typeface="Arial" panose="020B0604020202020204" pitchFamily="34" charset="0"/>
              <a:buChar char="•"/>
            </a:pPr>
            <a:r>
              <a:rPr lang="en-GB" sz="1600" dirty="0">
                <a:latin typeface="Barlow"/>
                <a:ea typeface="Barlow"/>
                <a:cs typeface="Barlow"/>
                <a:sym typeface="Barlow"/>
              </a:rPr>
              <a:t>Research the deployment</a:t>
            </a:r>
          </a:p>
          <a:p>
            <a:pPr marL="285750" marR="0" lvl="0" indent="-285750" algn="l" rtl="0">
              <a:lnSpc>
                <a:spcPct val="100000"/>
              </a:lnSpc>
              <a:spcBef>
                <a:spcPts val="0"/>
              </a:spcBef>
              <a:spcAft>
                <a:spcPts val="0"/>
              </a:spcAft>
              <a:buFont typeface="Arial" panose="020B0604020202020204" pitchFamily="34" charset="0"/>
              <a:buChar char="•"/>
            </a:pPr>
            <a:r>
              <a:rPr lang="en-GB" sz="1600" dirty="0">
                <a:latin typeface="Barlow"/>
                <a:ea typeface="Barlow"/>
                <a:cs typeface="Barlow"/>
                <a:sym typeface="Barlow"/>
              </a:rPr>
              <a:t>Check metrics, </a:t>
            </a:r>
          </a:p>
          <a:p>
            <a:pPr marL="285750" marR="0" lvl="0" indent="-285750" algn="l" rtl="0">
              <a:lnSpc>
                <a:spcPct val="100000"/>
              </a:lnSpc>
              <a:spcBef>
                <a:spcPts val="0"/>
              </a:spcBef>
              <a:spcAft>
                <a:spcPts val="0"/>
              </a:spcAft>
              <a:buFont typeface="Arial" panose="020B0604020202020204" pitchFamily="34" charset="0"/>
              <a:buChar char="•"/>
            </a:pPr>
            <a:r>
              <a:rPr lang="en-GB" sz="1600" dirty="0">
                <a:latin typeface="Barlow"/>
                <a:ea typeface="Barlow"/>
                <a:cs typeface="Barlow"/>
                <a:sym typeface="Barlow"/>
              </a:rPr>
              <a:t>Make a list of possible improvements</a:t>
            </a:r>
          </a:p>
          <a:p>
            <a:pPr marL="285750" marR="0" lvl="0" indent="-285750" algn="l" rtl="0">
              <a:lnSpc>
                <a:spcPct val="100000"/>
              </a:lnSpc>
              <a:spcBef>
                <a:spcPts val="0"/>
              </a:spcBef>
              <a:spcAft>
                <a:spcPts val="0"/>
              </a:spcAft>
              <a:buFont typeface="Arial" panose="020B0604020202020204" pitchFamily="34" charset="0"/>
              <a:buChar char="•"/>
            </a:pPr>
            <a:endParaRPr lang="en-GB" sz="1600" dirty="0">
              <a:latin typeface="Barlow"/>
              <a:ea typeface="Barlow"/>
              <a:cs typeface="Barlow"/>
              <a:sym typeface="Barlow"/>
            </a:endParaRPr>
          </a:p>
        </p:txBody>
      </p:sp>
    </p:spTree>
    <p:extLst>
      <p:ext uri="{BB962C8B-B14F-4D97-AF65-F5344CB8AC3E}">
        <p14:creationId xmlns:p14="http://schemas.microsoft.com/office/powerpoint/2010/main" val="2509733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33"/>
          <p:cNvSpPr txBox="1">
            <a:spLocks noGrp="1"/>
          </p:cNvSpPr>
          <p:nvPr>
            <p:ph type="subTitle" idx="1"/>
          </p:nvPr>
        </p:nvSpPr>
        <p:spPr>
          <a:xfrm>
            <a:off x="2082090" y="2124045"/>
            <a:ext cx="4979820" cy="89541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400"/>
              <a:buNone/>
            </a:pPr>
            <a:r>
              <a:rPr lang="tr" sz="2800" b="1">
                <a:latin typeface="Alfa Slab One"/>
                <a:ea typeface="Alfa Slab One"/>
                <a:cs typeface="Alfa Slab One"/>
                <a:sym typeface="Alfa Slab One"/>
              </a:rPr>
              <a:t>Thank You!</a:t>
            </a:r>
            <a:endParaRPr sz="2800" b="1">
              <a:latin typeface="Alfa Slab One"/>
              <a:ea typeface="Alfa Slab One"/>
              <a:cs typeface="Alfa Slab One"/>
              <a:sym typeface="Alfa Slab One"/>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3"/>
          <p:cNvSpPr txBox="1">
            <a:spLocks noGrp="1"/>
          </p:cNvSpPr>
          <p:nvPr>
            <p:ph type="title" idx="16"/>
          </p:nvPr>
        </p:nvSpPr>
        <p:spPr>
          <a:xfrm>
            <a:off x="4652053" y="2542728"/>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tr"/>
              <a:t>05</a:t>
            </a:r>
            <a:endParaRPr/>
          </a:p>
        </p:txBody>
      </p:sp>
      <p:sp>
        <p:nvSpPr>
          <p:cNvPr id="140" name="Google Shape;140;p23"/>
          <p:cNvSpPr txBox="1">
            <a:spLocks noGrp="1"/>
          </p:cNvSpPr>
          <p:nvPr>
            <p:ph type="subTitle" idx="18"/>
          </p:nvPr>
        </p:nvSpPr>
        <p:spPr>
          <a:xfrm>
            <a:off x="5259275" y="2542731"/>
            <a:ext cx="2569874" cy="41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400"/>
              <a:buNone/>
            </a:pPr>
            <a:r>
              <a:rPr lang="tr" dirty="0"/>
              <a:t>Next Steps</a:t>
            </a:r>
            <a:endParaRPr dirty="0"/>
          </a:p>
        </p:txBody>
      </p:sp>
      <p:sp>
        <p:nvSpPr>
          <p:cNvPr id="141" name="Google Shape;141;p23"/>
          <p:cNvSpPr txBox="1">
            <a:spLocks noGrp="1"/>
          </p:cNvSpPr>
          <p:nvPr>
            <p:ph type="subTitle" idx="9"/>
          </p:nvPr>
        </p:nvSpPr>
        <p:spPr>
          <a:xfrm>
            <a:off x="1314849" y="1410737"/>
            <a:ext cx="2507055" cy="41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400"/>
              <a:buNone/>
            </a:pPr>
            <a:r>
              <a:rPr lang="tr" dirty="0"/>
              <a:t>Introduction</a:t>
            </a:r>
            <a:endParaRPr dirty="0"/>
          </a:p>
        </p:txBody>
      </p:sp>
      <p:sp>
        <p:nvSpPr>
          <p:cNvPr id="142" name="Google Shape;142;p23"/>
          <p:cNvSpPr txBox="1">
            <a:spLocks noGrp="1"/>
          </p:cNvSpPr>
          <p:nvPr>
            <p:ph type="subTitle" idx="13"/>
          </p:nvPr>
        </p:nvSpPr>
        <p:spPr>
          <a:xfrm>
            <a:off x="1327225" y="2542731"/>
            <a:ext cx="2494680" cy="41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400"/>
              <a:buNone/>
            </a:pPr>
            <a:r>
              <a:rPr lang="tr" dirty="0"/>
              <a:t>Data Cleaning</a:t>
            </a:r>
            <a:endParaRPr dirty="0"/>
          </a:p>
        </p:txBody>
      </p:sp>
      <p:sp>
        <p:nvSpPr>
          <p:cNvPr id="143" name="Google Shape;143;p23"/>
          <p:cNvSpPr txBox="1">
            <a:spLocks noGrp="1"/>
          </p:cNvSpPr>
          <p:nvPr>
            <p:ph type="subTitle" idx="14"/>
          </p:nvPr>
        </p:nvSpPr>
        <p:spPr>
          <a:xfrm>
            <a:off x="1322324" y="3674737"/>
            <a:ext cx="2499600" cy="41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400"/>
              <a:buNone/>
            </a:pPr>
            <a:r>
              <a:rPr lang="tr" dirty="0"/>
              <a:t>Sentiment Analysis</a:t>
            </a:r>
            <a:endParaRPr dirty="0"/>
          </a:p>
        </p:txBody>
      </p:sp>
      <p:sp>
        <p:nvSpPr>
          <p:cNvPr id="144" name="Google Shape;144;p23"/>
          <p:cNvSpPr txBox="1">
            <a:spLocks noGrp="1"/>
          </p:cNvSpPr>
          <p:nvPr>
            <p:ph type="title" idx="2"/>
          </p:nvPr>
        </p:nvSpPr>
        <p:spPr>
          <a:xfrm>
            <a:off x="707628" y="1410718"/>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tr">
                <a:solidFill>
                  <a:schemeClr val="lt2"/>
                </a:solidFill>
              </a:rPr>
              <a:t>01</a:t>
            </a:r>
            <a:endParaRPr>
              <a:solidFill>
                <a:schemeClr val="lt2"/>
              </a:solidFill>
            </a:endParaRPr>
          </a:p>
        </p:txBody>
      </p:sp>
      <p:sp>
        <p:nvSpPr>
          <p:cNvPr id="145" name="Google Shape;145;p23"/>
          <p:cNvSpPr txBox="1">
            <a:spLocks noGrp="1"/>
          </p:cNvSpPr>
          <p:nvPr>
            <p:ph type="title" idx="3"/>
          </p:nvPr>
        </p:nvSpPr>
        <p:spPr>
          <a:xfrm>
            <a:off x="720003" y="2542728"/>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tr"/>
              <a:t>02</a:t>
            </a:r>
            <a:endParaRPr/>
          </a:p>
        </p:txBody>
      </p:sp>
      <p:sp>
        <p:nvSpPr>
          <p:cNvPr id="146" name="Google Shape;146;p23"/>
          <p:cNvSpPr txBox="1">
            <a:spLocks noGrp="1"/>
          </p:cNvSpPr>
          <p:nvPr>
            <p:ph type="title" idx="5"/>
          </p:nvPr>
        </p:nvSpPr>
        <p:spPr>
          <a:xfrm>
            <a:off x="715103" y="3674737"/>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tr"/>
              <a:t>03</a:t>
            </a:r>
            <a:endParaRPr/>
          </a:p>
        </p:txBody>
      </p:sp>
      <p:sp>
        <p:nvSpPr>
          <p:cNvPr id="147" name="Google Shape;147;p23"/>
          <p:cNvSpPr txBox="1">
            <a:spLocks noGrp="1"/>
          </p:cNvSpPr>
          <p:nvPr>
            <p:ph type="title" idx="7"/>
          </p:nvPr>
        </p:nvSpPr>
        <p:spPr>
          <a:xfrm>
            <a:off x="4652053" y="1410737"/>
            <a:ext cx="597300" cy="4572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tr"/>
              <a:t>04</a:t>
            </a:r>
            <a:endParaRPr/>
          </a:p>
        </p:txBody>
      </p:sp>
      <p:sp>
        <p:nvSpPr>
          <p:cNvPr id="148" name="Google Shape;148;p2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tr" dirty="0">
                <a:solidFill>
                  <a:schemeClr val="lt2"/>
                </a:solidFill>
              </a:rPr>
              <a:t>TABLE OF</a:t>
            </a:r>
            <a:r>
              <a:rPr lang="tr" dirty="0"/>
              <a:t> CONTENTS</a:t>
            </a:r>
            <a:endParaRPr dirty="0"/>
          </a:p>
        </p:txBody>
      </p:sp>
      <p:sp>
        <p:nvSpPr>
          <p:cNvPr id="149" name="Google Shape;149;p23"/>
          <p:cNvSpPr txBox="1">
            <a:spLocks noGrp="1"/>
          </p:cNvSpPr>
          <p:nvPr>
            <p:ph type="subTitle" idx="15"/>
          </p:nvPr>
        </p:nvSpPr>
        <p:spPr>
          <a:xfrm>
            <a:off x="5259274" y="1410737"/>
            <a:ext cx="2569875" cy="41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400"/>
              <a:buNone/>
            </a:pPr>
            <a:r>
              <a:rPr lang="tr" dirty="0"/>
              <a:t>Summarization</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tr" dirty="0">
                <a:solidFill>
                  <a:schemeClr val="lt2"/>
                </a:solidFill>
              </a:rPr>
              <a:t>Introduction</a:t>
            </a:r>
            <a:endParaRPr dirty="0"/>
          </a:p>
        </p:txBody>
      </p:sp>
      <p:grpSp>
        <p:nvGrpSpPr>
          <p:cNvPr id="155" name="Google Shape;155;p24"/>
          <p:cNvGrpSpPr/>
          <p:nvPr/>
        </p:nvGrpSpPr>
        <p:grpSpPr>
          <a:xfrm>
            <a:off x="352301" y="1127277"/>
            <a:ext cx="367712" cy="362823"/>
            <a:chOff x="2325470" y="1564677"/>
            <a:chExt cx="376947" cy="376920"/>
          </a:xfrm>
        </p:grpSpPr>
        <p:sp>
          <p:nvSpPr>
            <p:cNvPr id="156" name="Google Shape;156;p24"/>
            <p:cNvSpPr/>
            <p:nvPr/>
          </p:nvSpPr>
          <p:spPr>
            <a:xfrm>
              <a:off x="2325470" y="1564677"/>
              <a:ext cx="376947" cy="376920"/>
            </a:xfrm>
            <a:custGeom>
              <a:avLst/>
              <a:gdLst/>
              <a:ahLst/>
              <a:cxnLst/>
              <a:rect l="l" t="t" r="r" b="b"/>
              <a:pathLst>
                <a:path w="13983" h="13982" extrusionOk="0">
                  <a:moveTo>
                    <a:pt x="6991" y="0"/>
                  </a:moveTo>
                  <a:cubicBezTo>
                    <a:pt x="3131" y="0"/>
                    <a:pt x="1" y="3131"/>
                    <a:pt x="1" y="6991"/>
                  </a:cubicBezTo>
                  <a:cubicBezTo>
                    <a:pt x="1" y="10851"/>
                    <a:pt x="3131" y="13981"/>
                    <a:pt x="6991" y="13981"/>
                  </a:cubicBezTo>
                  <a:cubicBezTo>
                    <a:pt x="10852" y="13981"/>
                    <a:pt x="13982" y="10853"/>
                    <a:pt x="13982" y="6991"/>
                  </a:cubicBezTo>
                  <a:cubicBezTo>
                    <a:pt x="13982" y="3131"/>
                    <a:pt x="10852" y="0"/>
                    <a:pt x="69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24"/>
            <p:cNvSpPr/>
            <p:nvPr/>
          </p:nvSpPr>
          <p:spPr>
            <a:xfrm>
              <a:off x="2325470" y="1601016"/>
              <a:ext cx="340581" cy="340581"/>
            </a:xfrm>
            <a:custGeom>
              <a:avLst/>
              <a:gdLst/>
              <a:ahLst/>
              <a:cxnLst/>
              <a:rect l="l" t="t" r="r" b="b"/>
              <a:pathLst>
                <a:path w="12634" h="12634" extrusionOk="0">
                  <a:moveTo>
                    <a:pt x="2867" y="1"/>
                  </a:moveTo>
                  <a:cubicBezTo>
                    <a:pt x="1130" y="1272"/>
                    <a:pt x="1" y="3325"/>
                    <a:pt x="1" y="5643"/>
                  </a:cubicBezTo>
                  <a:cubicBezTo>
                    <a:pt x="1" y="9505"/>
                    <a:pt x="3129" y="12633"/>
                    <a:pt x="6991" y="12633"/>
                  </a:cubicBezTo>
                  <a:cubicBezTo>
                    <a:pt x="9310" y="12633"/>
                    <a:pt x="11362" y="11504"/>
                    <a:pt x="12634" y="9767"/>
                  </a:cubicBezTo>
                  <a:lnTo>
                    <a:pt x="12634" y="9767"/>
                  </a:lnTo>
                  <a:cubicBezTo>
                    <a:pt x="11479" y="10613"/>
                    <a:pt x="10053" y="11114"/>
                    <a:pt x="8511" y="11114"/>
                  </a:cubicBezTo>
                  <a:cubicBezTo>
                    <a:pt x="4649" y="11114"/>
                    <a:pt x="1521" y="7985"/>
                    <a:pt x="1521" y="4123"/>
                  </a:cubicBezTo>
                  <a:cubicBezTo>
                    <a:pt x="1521" y="2581"/>
                    <a:pt x="2021" y="1156"/>
                    <a:pt x="2867"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24"/>
            <p:cNvSpPr/>
            <p:nvPr/>
          </p:nvSpPr>
          <p:spPr>
            <a:xfrm>
              <a:off x="2325470" y="1564677"/>
              <a:ext cx="376947" cy="376920"/>
            </a:xfrm>
            <a:custGeom>
              <a:avLst/>
              <a:gdLst/>
              <a:ahLst/>
              <a:cxnLst/>
              <a:rect l="l" t="t" r="r" b="b"/>
              <a:pathLst>
                <a:path w="13983" h="13982" extrusionOk="0">
                  <a:moveTo>
                    <a:pt x="6765" y="17"/>
                  </a:moveTo>
                  <a:lnTo>
                    <a:pt x="6765" y="3377"/>
                  </a:lnTo>
                  <a:cubicBezTo>
                    <a:pt x="5893" y="3360"/>
                    <a:pt x="5036" y="3256"/>
                    <a:pt x="4197" y="3059"/>
                  </a:cubicBezTo>
                  <a:cubicBezTo>
                    <a:pt x="4766" y="1335"/>
                    <a:pt x="5700" y="165"/>
                    <a:pt x="6765" y="17"/>
                  </a:cubicBezTo>
                  <a:close/>
                  <a:moveTo>
                    <a:pt x="7216" y="17"/>
                  </a:moveTo>
                  <a:cubicBezTo>
                    <a:pt x="8283" y="165"/>
                    <a:pt x="9215" y="1335"/>
                    <a:pt x="9786" y="3059"/>
                  </a:cubicBezTo>
                  <a:cubicBezTo>
                    <a:pt x="8946" y="3257"/>
                    <a:pt x="8088" y="3360"/>
                    <a:pt x="7216" y="3377"/>
                  </a:cubicBezTo>
                  <a:lnTo>
                    <a:pt x="7216" y="17"/>
                  </a:lnTo>
                  <a:close/>
                  <a:moveTo>
                    <a:pt x="4065" y="3490"/>
                  </a:moveTo>
                  <a:cubicBezTo>
                    <a:pt x="4947" y="3701"/>
                    <a:pt x="5849" y="3811"/>
                    <a:pt x="6765" y="3828"/>
                  </a:cubicBezTo>
                  <a:lnTo>
                    <a:pt x="6765" y="6766"/>
                  </a:lnTo>
                  <a:lnTo>
                    <a:pt x="3611" y="6766"/>
                  </a:lnTo>
                  <a:cubicBezTo>
                    <a:pt x="3630" y="5576"/>
                    <a:pt x="3793" y="4460"/>
                    <a:pt x="4065" y="3490"/>
                  </a:cubicBezTo>
                  <a:close/>
                  <a:moveTo>
                    <a:pt x="9918" y="3492"/>
                  </a:moveTo>
                  <a:cubicBezTo>
                    <a:pt x="10190" y="4460"/>
                    <a:pt x="10351" y="5576"/>
                    <a:pt x="10370" y="6766"/>
                  </a:cubicBezTo>
                  <a:lnTo>
                    <a:pt x="7216" y="6766"/>
                  </a:lnTo>
                  <a:lnTo>
                    <a:pt x="7216" y="3828"/>
                  </a:lnTo>
                  <a:cubicBezTo>
                    <a:pt x="8133" y="3813"/>
                    <a:pt x="9035" y="3703"/>
                    <a:pt x="9918" y="3492"/>
                  </a:cubicBezTo>
                  <a:close/>
                  <a:moveTo>
                    <a:pt x="6765" y="7217"/>
                  </a:moveTo>
                  <a:lnTo>
                    <a:pt x="6765" y="10156"/>
                  </a:lnTo>
                  <a:cubicBezTo>
                    <a:pt x="5849" y="10171"/>
                    <a:pt x="4947" y="10281"/>
                    <a:pt x="4065" y="10491"/>
                  </a:cubicBezTo>
                  <a:cubicBezTo>
                    <a:pt x="3793" y="9522"/>
                    <a:pt x="3630" y="8406"/>
                    <a:pt x="3611" y="7217"/>
                  </a:cubicBezTo>
                  <a:close/>
                  <a:moveTo>
                    <a:pt x="10370" y="7217"/>
                  </a:moveTo>
                  <a:cubicBezTo>
                    <a:pt x="10353" y="8406"/>
                    <a:pt x="10190" y="9522"/>
                    <a:pt x="9918" y="10491"/>
                  </a:cubicBezTo>
                  <a:cubicBezTo>
                    <a:pt x="9035" y="10281"/>
                    <a:pt x="8133" y="10171"/>
                    <a:pt x="7216" y="10156"/>
                  </a:cubicBezTo>
                  <a:lnTo>
                    <a:pt x="7216" y="7217"/>
                  </a:lnTo>
                  <a:close/>
                  <a:moveTo>
                    <a:pt x="6765" y="10606"/>
                  </a:moveTo>
                  <a:lnTo>
                    <a:pt x="6765" y="13964"/>
                  </a:lnTo>
                  <a:cubicBezTo>
                    <a:pt x="5700" y="13819"/>
                    <a:pt x="4766" y="12648"/>
                    <a:pt x="4197" y="10925"/>
                  </a:cubicBezTo>
                  <a:cubicBezTo>
                    <a:pt x="5036" y="10726"/>
                    <a:pt x="5893" y="10622"/>
                    <a:pt x="6765" y="10606"/>
                  </a:cubicBezTo>
                  <a:close/>
                  <a:moveTo>
                    <a:pt x="7216" y="10606"/>
                  </a:moveTo>
                  <a:cubicBezTo>
                    <a:pt x="8088" y="10622"/>
                    <a:pt x="8946" y="10726"/>
                    <a:pt x="9786" y="10925"/>
                  </a:cubicBezTo>
                  <a:cubicBezTo>
                    <a:pt x="9215" y="12648"/>
                    <a:pt x="8283" y="13819"/>
                    <a:pt x="7216" y="13964"/>
                  </a:cubicBezTo>
                  <a:lnTo>
                    <a:pt x="7216" y="10606"/>
                  </a:lnTo>
                  <a:close/>
                  <a:moveTo>
                    <a:pt x="6991" y="0"/>
                  </a:moveTo>
                  <a:cubicBezTo>
                    <a:pt x="6453" y="0"/>
                    <a:pt x="5931" y="64"/>
                    <a:pt x="5427" y="178"/>
                  </a:cubicBezTo>
                  <a:cubicBezTo>
                    <a:pt x="4737" y="763"/>
                    <a:pt x="4157" y="1726"/>
                    <a:pt x="3758" y="2942"/>
                  </a:cubicBezTo>
                  <a:cubicBezTo>
                    <a:pt x="3112" y="2764"/>
                    <a:pt x="2480" y="2531"/>
                    <a:pt x="1860" y="2247"/>
                  </a:cubicBezTo>
                  <a:cubicBezTo>
                    <a:pt x="1754" y="2360"/>
                    <a:pt x="1651" y="2478"/>
                    <a:pt x="1553" y="2599"/>
                  </a:cubicBezTo>
                  <a:cubicBezTo>
                    <a:pt x="2230" y="2920"/>
                    <a:pt x="2920" y="3177"/>
                    <a:pt x="3626" y="3372"/>
                  </a:cubicBezTo>
                  <a:cubicBezTo>
                    <a:pt x="3344" y="4378"/>
                    <a:pt x="3179" y="5529"/>
                    <a:pt x="3160" y="6766"/>
                  </a:cubicBezTo>
                  <a:lnTo>
                    <a:pt x="6" y="6766"/>
                  </a:lnTo>
                  <a:cubicBezTo>
                    <a:pt x="4" y="6840"/>
                    <a:pt x="1" y="6916"/>
                    <a:pt x="1" y="6991"/>
                  </a:cubicBezTo>
                  <a:cubicBezTo>
                    <a:pt x="1" y="7066"/>
                    <a:pt x="4" y="7142"/>
                    <a:pt x="6" y="7217"/>
                  </a:cubicBezTo>
                  <a:lnTo>
                    <a:pt x="3160" y="7217"/>
                  </a:lnTo>
                  <a:cubicBezTo>
                    <a:pt x="3179" y="8452"/>
                    <a:pt x="3344" y="9606"/>
                    <a:pt x="3626" y="10610"/>
                  </a:cubicBezTo>
                  <a:cubicBezTo>
                    <a:pt x="2920" y="10805"/>
                    <a:pt x="2228" y="11064"/>
                    <a:pt x="1553" y="11382"/>
                  </a:cubicBezTo>
                  <a:cubicBezTo>
                    <a:pt x="1651" y="11504"/>
                    <a:pt x="1754" y="11622"/>
                    <a:pt x="1858" y="11735"/>
                  </a:cubicBezTo>
                  <a:cubicBezTo>
                    <a:pt x="2478" y="11451"/>
                    <a:pt x="3112" y="11218"/>
                    <a:pt x="3758" y="11040"/>
                  </a:cubicBezTo>
                  <a:cubicBezTo>
                    <a:pt x="4157" y="12256"/>
                    <a:pt x="4737" y="13219"/>
                    <a:pt x="5427" y="13803"/>
                  </a:cubicBezTo>
                  <a:cubicBezTo>
                    <a:pt x="5929" y="13918"/>
                    <a:pt x="6453" y="13981"/>
                    <a:pt x="6991" y="13981"/>
                  </a:cubicBezTo>
                  <a:cubicBezTo>
                    <a:pt x="7529" y="13981"/>
                    <a:pt x="8052" y="13918"/>
                    <a:pt x="8556" y="13803"/>
                  </a:cubicBezTo>
                  <a:cubicBezTo>
                    <a:pt x="9245" y="13219"/>
                    <a:pt x="9824" y="12256"/>
                    <a:pt x="10223" y="11040"/>
                  </a:cubicBezTo>
                  <a:cubicBezTo>
                    <a:pt x="10869" y="11220"/>
                    <a:pt x="11503" y="11451"/>
                    <a:pt x="12123" y="11735"/>
                  </a:cubicBezTo>
                  <a:cubicBezTo>
                    <a:pt x="12229" y="11620"/>
                    <a:pt x="12330" y="11504"/>
                    <a:pt x="12430" y="11382"/>
                  </a:cubicBezTo>
                  <a:cubicBezTo>
                    <a:pt x="11753" y="11064"/>
                    <a:pt x="11061" y="10805"/>
                    <a:pt x="10355" y="10610"/>
                  </a:cubicBezTo>
                  <a:cubicBezTo>
                    <a:pt x="10637" y="9604"/>
                    <a:pt x="10804" y="8452"/>
                    <a:pt x="10821" y="7217"/>
                  </a:cubicBezTo>
                  <a:lnTo>
                    <a:pt x="13975" y="7217"/>
                  </a:lnTo>
                  <a:cubicBezTo>
                    <a:pt x="13979" y="7142"/>
                    <a:pt x="13982" y="7066"/>
                    <a:pt x="13982" y="6991"/>
                  </a:cubicBezTo>
                  <a:cubicBezTo>
                    <a:pt x="13982" y="6916"/>
                    <a:pt x="13979" y="6840"/>
                    <a:pt x="13975" y="6766"/>
                  </a:cubicBezTo>
                  <a:lnTo>
                    <a:pt x="10821" y="6766"/>
                  </a:lnTo>
                  <a:cubicBezTo>
                    <a:pt x="10804" y="5529"/>
                    <a:pt x="10637" y="4378"/>
                    <a:pt x="10356" y="3374"/>
                  </a:cubicBezTo>
                  <a:cubicBezTo>
                    <a:pt x="11062" y="3179"/>
                    <a:pt x="11753" y="2920"/>
                    <a:pt x="12430" y="2601"/>
                  </a:cubicBezTo>
                  <a:cubicBezTo>
                    <a:pt x="12332" y="2480"/>
                    <a:pt x="12229" y="2361"/>
                    <a:pt x="12123" y="2248"/>
                  </a:cubicBezTo>
                  <a:cubicBezTo>
                    <a:pt x="11503" y="2533"/>
                    <a:pt x="10869" y="2764"/>
                    <a:pt x="10225" y="2942"/>
                  </a:cubicBezTo>
                  <a:cubicBezTo>
                    <a:pt x="9824" y="1726"/>
                    <a:pt x="9246" y="764"/>
                    <a:pt x="8556" y="178"/>
                  </a:cubicBezTo>
                  <a:cubicBezTo>
                    <a:pt x="8052" y="64"/>
                    <a:pt x="7529" y="0"/>
                    <a:pt x="69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24"/>
            <p:cNvSpPr/>
            <p:nvPr/>
          </p:nvSpPr>
          <p:spPr>
            <a:xfrm>
              <a:off x="2644674" y="1870106"/>
              <a:ext cx="15878" cy="10945"/>
            </a:xfrm>
            <a:custGeom>
              <a:avLst/>
              <a:gdLst/>
              <a:ahLst/>
              <a:cxnLst/>
              <a:rect l="l" t="t" r="r" b="b"/>
              <a:pathLst>
                <a:path w="589" h="406" extrusionOk="0">
                  <a:moveTo>
                    <a:pt x="474" y="1"/>
                  </a:moveTo>
                  <a:cubicBezTo>
                    <a:pt x="320" y="100"/>
                    <a:pt x="162" y="195"/>
                    <a:pt x="1" y="284"/>
                  </a:cubicBezTo>
                  <a:cubicBezTo>
                    <a:pt x="95" y="323"/>
                    <a:pt x="189" y="362"/>
                    <a:pt x="282" y="405"/>
                  </a:cubicBezTo>
                  <a:cubicBezTo>
                    <a:pt x="388" y="290"/>
                    <a:pt x="489" y="174"/>
                    <a:pt x="589" y="52"/>
                  </a:cubicBezTo>
                  <a:cubicBezTo>
                    <a:pt x="551" y="33"/>
                    <a:pt x="512" y="18"/>
                    <a:pt x="474"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24"/>
            <p:cNvSpPr/>
            <p:nvPr/>
          </p:nvSpPr>
          <p:spPr>
            <a:xfrm>
              <a:off x="2367335" y="1845682"/>
              <a:ext cx="218625" cy="95915"/>
            </a:xfrm>
            <a:custGeom>
              <a:avLst/>
              <a:gdLst/>
              <a:ahLst/>
              <a:cxnLst/>
              <a:rect l="l" t="t" r="r" b="b"/>
              <a:pathLst>
                <a:path w="8110" h="3558" extrusionOk="0">
                  <a:moveTo>
                    <a:pt x="2025" y="1"/>
                  </a:moveTo>
                  <a:cubicBezTo>
                    <a:pt x="2041" y="62"/>
                    <a:pt x="2056" y="124"/>
                    <a:pt x="2073" y="186"/>
                  </a:cubicBezTo>
                  <a:cubicBezTo>
                    <a:pt x="1367" y="381"/>
                    <a:pt x="675" y="640"/>
                    <a:pt x="0" y="958"/>
                  </a:cubicBezTo>
                  <a:cubicBezTo>
                    <a:pt x="98" y="1080"/>
                    <a:pt x="201" y="1198"/>
                    <a:pt x="305" y="1311"/>
                  </a:cubicBezTo>
                  <a:cubicBezTo>
                    <a:pt x="925" y="1027"/>
                    <a:pt x="1559" y="794"/>
                    <a:pt x="2205" y="616"/>
                  </a:cubicBezTo>
                  <a:cubicBezTo>
                    <a:pt x="2604" y="1832"/>
                    <a:pt x="3184" y="2795"/>
                    <a:pt x="3874" y="3379"/>
                  </a:cubicBezTo>
                  <a:cubicBezTo>
                    <a:pt x="4376" y="3494"/>
                    <a:pt x="4900" y="3557"/>
                    <a:pt x="5438" y="3557"/>
                  </a:cubicBezTo>
                  <a:cubicBezTo>
                    <a:pt x="5976" y="3557"/>
                    <a:pt x="6499" y="3494"/>
                    <a:pt x="7003" y="3379"/>
                  </a:cubicBezTo>
                  <a:cubicBezTo>
                    <a:pt x="7416" y="3028"/>
                    <a:pt x="7789" y="2540"/>
                    <a:pt x="8110" y="1943"/>
                  </a:cubicBezTo>
                  <a:lnTo>
                    <a:pt x="8110" y="1943"/>
                  </a:lnTo>
                  <a:cubicBezTo>
                    <a:pt x="7926" y="1973"/>
                    <a:pt x="7741" y="1997"/>
                    <a:pt x="7554" y="2012"/>
                  </a:cubicBezTo>
                  <a:cubicBezTo>
                    <a:pt x="7030" y="2886"/>
                    <a:pt x="6377" y="3443"/>
                    <a:pt x="5663" y="3540"/>
                  </a:cubicBezTo>
                  <a:lnTo>
                    <a:pt x="5663" y="1916"/>
                  </a:lnTo>
                  <a:cubicBezTo>
                    <a:pt x="5512" y="1889"/>
                    <a:pt x="5361" y="1856"/>
                    <a:pt x="5212" y="1818"/>
                  </a:cubicBezTo>
                  <a:lnTo>
                    <a:pt x="5212" y="3540"/>
                  </a:lnTo>
                  <a:cubicBezTo>
                    <a:pt x="4158" y="3396"/>
                    <a:pt x="3237" y="2252"/>
                    <a:pt x="2664" y="563"/>
                  </a:cubicBezTo>
                  <a:cubicBezTo>
                    <a:pt x="2440" y="388"/>
                    <a:pt x="2226" y="201"/>
                    <a:pt x="2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24"/>
            <p:cNvSpPr/>
            <p:nvPr/>
          </p:nvSpPr>
          <p:spPr>
            <a:xfrm>
              <a:off x="2325470" y="1747072"/>
              <a:ext cx="46906" cy="12185"/>
            </a:xfrm>
            <a:custGeom>
              <a:avLst/>
              <a:gdLst/>
              <a:ahLst/>
              <a:cxnLst/>
              <a:rect l="l" t="t" r="r" b="b"/>
              <a:pathLst>
                <a:path w="1740" h="452" extrusionOk="0">
                  <a:moveTo>
                    <a:pt x="6" y="0"/>
                  </a:moveTo>
                  <a:cubicBezTo>
                    <a:pt x="4" y="74"/>
                    <a:pt x="1" y="150"/>
                    <a:pt x="1" y="225"/>
                  </a:cubicBezTo>
                  <a:cubicBezTo>
                    <a:pt x="1" y="300"/>
                    <a:pt x="4" y="376"/>
                    <a:pt x="6" y="451"/>
                  </a:cubicBezTo>
                  <a:lnTo>
                    <a:pt x="1740" y="451"/>
                  </a:lnTo>
                  <a:cubicBezTo>
                    <a:pt x="1702" y="302"/>
                    <a:pt x="1670" y="151"/>
                    <a:pt x="1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24"/>
            <p:cNvSpPr/>
            <p:nvPr/>
          </p:nvSpPr>
          <p:spPr>
            <a:xfrm>
              <a:off x="2367335" y="1625224"/>
              <a:ext cx="18304" cy="15447"/>
            </a:xfrm>
            <a:custGeom>
              <a:avLst/>
              <a:gdLst/>
              <a:ahLst/>
              <a:cxnLst/>
              <a:rect l="l" t="t" r="r" b="b"/>
              <a:pathLst>
                <a:path w="679" h="573" extrusionOk="0">
                  <a:moveTo>
                    <a:pt x="307" y="1"/>
                  </a:moveTo>
                  <a:cubicBezTo>
                    <a:pt x="201" y="115"/>
                    <a:pt x="98" y="232"/>
                    <a:pt x="0" y="353"/>
                  </a:cubicBezTo>
                  <a:cubicBezTo>
                    <a:pt x="163" y="431"/>
                    <a:pt x="327" y="504"/>
                    <a:pt x="492" y="573"/>
                  </a:cubicBezTo>
                  <a:cubicBezTo>
                    <a:pt x="548" y="434"/>
                    <a:pt x="612" y="297"/>
                    <a:pt x="679" y="162"/>
                  </a:cubicBezTo>
                  <a:cubicBezTo>
                    <a:pt x="554" y="110"/>
                    <a:pt x="430" y="57"/>
                    <a:pt x="307"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24"/>
            <p:cNvSpPr/>
            <p:nvPr/>
          </p:nvSpPr>
          <p:spPr>
            <a:xfrm>
              <a:off x="2368009" y="1692348"/>
              <a:ext cx="291815" cy="121578"/>
            </a:xfrm>
            <a:custGeom>
              <a:avLst/>
              <a:gdLst/>
              <a:ahLst/>
              <a:cxnLst/>
              <a:rect l="l" t="t" r="r" b="b"/>
              <a:pathLst>
                <a:path w="10825" h="4510" extrusionOk="0">
                  <a:moveTo>
                    <a:pt x="691" y="0"/>
                  </a:moveTo>
                  <a:cubicBezTo>
                    <a:pt x="311" y="0"/>
                    <a:pt x="1" y="310"/>
                    <a:pt x="1" y="692"/>
                  </a:cubicBezTo>
                  <a:lnTo>
                    <a:pt x="1" y="3819"/>
                  </a:lnTo>
                  <a:cubicBezTo>
                    <a:pt x="1" y="4201"/>
                    <a:pt x="311" y="4510"/>
                    <a:pt x="691" y="4510"/>
                  </a:cubicBezTo>
                  <a:lnTo>
                    <a:pt x="10134" y="4510"/>
                  </a:lnTo>
                  <a:cubicBezTo>
                    <a:pt x="10516" y="4510"/>
                    <a:pt x="10824" y="4201"/>
                    <a:pt x="10824" y="3819"/>
                  </a:cubicBezTo>
                  <a:lnTo>
                    <a:pt x="10824" y="692"/>
                  </a:lnTo>
                  <a:cubicBezTo>
                    <a:pt x="10824" y="310"/>
                    <a:pt x="10516" y="0"/>
                    <a:pt x="101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24"/>
            <p:cNvSpPr/>
            <p:nvPr/>
          </p:nvSpPr>
          <p:spPr>
            <a:xfrm>
              <a:off x="2368009" y="1692375"/>
              <a:ext cx="291815" cy="121551"/>
            </a:xfrm>
            <a:custGeom>
              <a:avLst/>
              <a:gdLst/>
              <a:ahLst/>
              <a:cxnLst/>
              <a:rect l="l" t="t" r="r" b="b"/>
              <a:pathLst>
                <a:path w="10825" h="4509" extrusionOk="0">
                  <a:moveTo>
                    <a:pt x="679" y="1"/>
                  </a:moveTo>
                  <a:cubicBezTo>
                    <a:pt x="304" y="8"/>
                    <a:pt x="1" y="313"/>
                    <a:pt x="1" y="690"/>
                  </a:cubicBezTo>
                  <a:lnTo>
                    <a:pt x="1" y="3818"/>
                  </a:lnTo>
                  <a:cubicBezTo>
                    <a:pt x="1" y="4200"/>
                    <a:pt x="311" y="4509"/>
                    <a:pt x="691" y="4509"/>
                  </a:cubicBezTo>
                  <a:lnTo>
                    <a:pt x="10134" y="4509"/>
                  </a:lnTo>
                  <a:cubicBezTo>
                    <a:pt x="10511" y="4509"/>
                    <a:pt x="10816" y="4207"/>
                    <a:pt x="10824" y="3832"/>
                  </a:cubicBezTo>
                  <a:cubicBezTo>
                    <a:pt x="10819" y="3832"/>
                    <a:pt x="10816" y="3834"/>
                    <a:pt x="10811" y="3834"/>
                  </a:cubicBezTo>
                  <a:lnTo>
                    <a:pt x="4286" y="3834"/>
                  </a:lnTo>
                  <a:cubicBezTo>
                    <a:pt x="2293" y="3834"/>
                    <a:pt x="678" y="2218"/>
                    <a:pt x="678" y="225"/>
                  </a:cubicBezTo>
                  <a:lnTo>
                    <a:pt x="678" y="14"/>
                  </a:lnTo>
                  <a:cubicBezTo>
                    <a:pt x="678" y="9"/>
                    <a:pt x="679" y="6"/>
                    <a:pt x="679"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4"/>
            <p:cNvSpPr/>
            <p:nvPr/>
          </p:nvSpPr>
          <p:spPr>
            <a:xfrm>
              <a:off x="2456564" y="1722729"/>
              <a:ext cx="48658" cy="60816"/>
            </a:xfrm>
            <a:custGeom>
              <a:avLst/>
              <a:gdLst/>
              <a:ahLst/>
              <a:cxnLst/>
              <a:rect l="l" t="t" r="r" b="b"/>
              <a:pathLst>
                <a:path w="1805" h="2256" extrusionOk="0">
                  <a:moveTo>
                    <a:pt x="225" y="0"/>
                  </a:moveTo>
                  <a:cubicBezTo>
                    <a:pt x="101" y="0"/>
                    <a:pt x="0" y="102"/>
                    <a:pt x="0" y="227"/>
                  </a:cubicBezTo>
                  <a:lnTo>
                    <a:pt x="0" y="2031"/>
                  </a:lnTo>
                  <a:cubicBezTo>
                    <a:pt x="0" y="2154"/>
                    <a:pt x="101" y="2255"/>
                    <a:pt x="225" y="2255"/>
                  </a:cubicBezTo>
                  <a:lnTo>
                    <a:pt x="1578" y="2255"/>
                  </a:lnTo>
                  <a:cubicBezTo>
                    <a:pt x="1703" y="2255"/>
                    <a:pt x="1805" y="2154"/>
                    <a:pt x="1805" y="2031"/>
                  </a:cubicBezTo>
                  <a:cubicBezTo>
                    <a:pt x="1805" y="1906"/>
                    <a:pt x="1703" y="1805"/>
                    <a:pt x="1578" y="1805"/>
                  </a:cubicBezTo>
                  <a:lnTo>
                    <a:pt x="451" y="1805"/>
                  </a:lnTo>
                  <a:lnTo>
                    <a:pt x="451" y="1354"/>
                  </a:lnTo>
                  <a:lnTo>
                    <a:pt x="1409" y="1354"/>
                  </a:lnTo>
                  <a:cubicBezTo>
                    <a:pt x="1534" y="1354"/>
                    <a:pt x="1635" y="1253"/>
                    <a:pt x="1635" y="1128"/>
                  </a:cubicBezTo>
                  <a:cubicBezTo>
                    <a:pt x="1635" y="1003"/>
                    <a:pt x="1534" y="903"/>
                    <a:pt x="1409" y="903"/>
                  </a:cubicBezTo>
                  <a:lnTo>
                    <a:pt x="451" y="903"/>
                  </a:lnTo>
                  <a:lnTo>
                    <a:pt x="451" y="451"/>
                  </a:lnTo>
                  <a:lnTo>
                    <a:pt x="1578" y="451"/>
                  </a:lnTo>
                  <a:cubicBezTo>
                    <a:pt x="1703" y="451"/>
                    <a:pt x="1805" y="352"/>
                    <a:pt x="1805" y="227"/>
                  </a:cubicBezTo>
                  <a:cubicBezTo>
                    <a:pt x="1805" y="102"/>
                    <a:pt x="1703"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4"/>
            <p:cNvSpPr/>
            <p:nvPr/>
          </p:nvSpPr>
          <p:spPr>
            <a:xfrm>
              <a:off x="2397312" y="1722729"/>
              <a:ext cx="48604" cy="60816"/>
            </a:xfrm>
            <a:custGeom>
              <a:avLst/>
              <a:gdLst/>
              <a:ahLst/>
              <a:cxnLst/>
              <a:rect l="l" t="t" r="r" b="b"/>
              <a:pathLst>
                <a:path w="1803" h="2256" extrusionOk="0">
                  <a:moveTo>
                    <a:pt x="1578" y="0"/>
                  </a:moveTo>
                  <a:cubicBezTo>
                    <a:pt x="1453" y="0"/>
                    <a:pt x="1352" y="102"/>
                    <a:pt x="1352" y="227"/>
                  </a:cubicBezTo>
                  <a:lnTo>
                    <a:pt x="1352" y="1354"/>
                  </a:lnTo>
                  <a:lnTo>
                    <a:pt x="404" y="91"/>
                  </a:lnTo>
                  <a:cubicBezTo>
                    <a:pt x="362" y="34"/>
                    <a:pt x="295" y="1"/>
                    <a:pt x="225" y="1"/>
                  </a:cubicBezTo>
                  <a:cubicBezTo>
                    <a:pt x="202" y="1"/>
                    <a:pt x="178" y="5"/>
                    <a:pt x="154" y="12"/>
                  </a:cubicBezTo>
                  <a:cubicBezTo>
                    <a:pt x="62" y="43"/>
                    <a:pt x="0" y="129"/>
                    <a:pt x="0" y="227"/>
                  </a:cubicBezTo>
                  <a:lnTo>
                    <a:pt x="0" y="2031"/>
                  </a:lnTo>
                  <a:cubicBezTo>
                    <a:pt x="0" y="2154"/>
                    <a:pt x="99" y="2255"/>
                    <a:pt x="225" y="2255"/>
                  </a:cubicBezTo>
                  <a:cubicBezTo>
                    <a:pt x="350" y="2255"/>
                    <a:pt x="451" y="2156"/>
                    <a:pt x="451" y="2031"/>
                  </a:cubicBezTo>
                  <a:lnTo>
                    <a:pt x="451" y="903"/>
                  </a:lnTo>
                  <a:lnTo>
                    <a:pt x="1398" y="2166"/>
                  </a:lnTo>
                  <a:cubicBezTo>
                    <a:pt x="1441" y="2224"/>
                    <a:pt x="1508" y="2255"/>
                    <a:pt x="1578" y="2255"/>
                  </a:cubicBezTo>
                  <a:cubicBezTo>
                    <a:pt x="1602" y="2255"/>
                    <a:pt x="1626" y="2252"/>
                    <a:pt x="1648" y="2245"/>
                  </a:cubicBezTo>
                  <a:cubicBezTo>
                    <a:pt x="1741" y="2214"/>
                    <a:pt x="1803" y="2127"/>
                    <a:pt x="1803" y="2031"/>
                  </a:cubicBezTo>
                  <a:lnTo>
                    <a:pt x="1803" y="227"/>
                  </a:lnTo>
                  <a:cubicBezTo>
                    <a:pt x="1803" y="102"/>
                    <a:pt x="1701"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4"/>
            <p:cNvSpPr/>
            <p:nvPr/>
          </p:nvSpPr>
          <p:spPr>
            <a:xfrm>
              <a:off x="2511908" y="1722729"/>
              <a:ext cx="68229" cy="60816"/>
            </a:xfrm>
            <a:custGeom>
              <a:avLst/>
              <a:gdLst/>
              <a:ahLst/>
              <a:cxnLst/>
              <a:rect l="l" t="t" r="r" b="b"/>
              <a:pathLst>
                <a:path w="2531" h="2256" extrusionOk="0">
                  <a:moveTo>
                    <a:pt x="1266" y="0"/>
                  </a:moveTo>
                  <a:cubicBezTo>
                    <a:pt x="1165" y="0"/>
                    <a:pt x="1076" y="67"/>
                    <a:pt x="1049" y="165"/>
                  </a:cubicBezTo>
                  <a:lnTo>
                    <a:pt x="759" y="1198"/>
                  </a:lnTo>
                  <a:lnTo>
                    <a:pt x="468" y="165"/>
                  </a:lnTo>
                  <a:cubicBezTo>
                    <a:pt x="441" y="65"/>
                    <a:pt x="348" y="1"/>
                    <a:pt x="250" y="1"/>
                  </a:cubicBezTo>
                  <a:cubicBezTo>
                    <a:pt x="230" y="1"/>
                    <a:pt x="210" y="4"/>
                    <a:pt x="190" y="9"/>
                  </a:cubicBezTo>
                  <a:cubicBezTo>
                    <a:pt x="70" y="43"/>
                    <a:pt x="0" y="167"/>
                    <a:pt x="34" y="288"/>
                  </a:cubicBezTo>
                  <a:lnTo>
                    <a:pt x="541" y="2091"/>
                  </a:lnTo>
                  <a:cubicBezTo>
                    <a:pt x="569" y="2188"/>
                    <a:pt x="658" y="2255"/>
                    <a:pt x="759" y="2255"/>
                  </a:cubicBezTo>
                  <a:cubicBezTo>
                    <a:pt x="860" y="2255"/>
                    <a:pt x="948" y="2188"/>
                    <a:pt x="975" y="2091"/>
                  </a:cubicBezTo>
                  <a:lnTo>
                    <a:pt x="1266" y="1059"/>
                  </a:lnTo>
                  <a:lnTo>
                    <a:pt x="1556" y="2091"/>
                  </a:lnTo>
                  <a:cubicBezTo>
                    <a:pt x="1583" y="2188"/>
                    <a:pt x="1672" y="2255"/>
                    <a:pt x="1773" y="2255"/>
                  </a:cubicBezTo>
                  <a:cubicBezTo>
                    <a:pt x="1874" y="2255"/>
                    <a:pt x="1964" y="2188"/>
                    <a:pt x="1991" y="2091"/>
                  </a:cubicBezTo>
                  <a:lnTo>
                    <a:pt x="2498" y="288"/>
                  </a:lnTo>
                  <a:cubicBezTo>
                    <a:pt x="2531" y="168"/>
                    <a:pt x="2462" y="43"/>
                    <a:pt x="2342" y="9"/>
                  </a:cubicBezTo>
                  <a:cubicBezTo>
                    <a:pt x="2322" y="4"/>
                    <a:pt x="2302" y="1"/>
                    <a:pt x="2282" y="1"/>
                  </a:cubicBezTo>
                  <a:cubicBezTo>
                    <a:pt x="2184" y="1"/>
                    <a:pt x="2091" y="65"/>
                    <a:pt x="2063" y="165"/>
                  </a:cubicBezTo>
                  <a:lnTo>
                    <a:pt x="1773" y="1198"/>
                  </a:lnTo>
                  <a:lnTo>
                    <a:pt x="1484" y="165"/>
                  </a:lnTo>
                  <a:cubicBezTo>
                    <a:pt x="1456" y="67"/>
                    <a:pt x="1367" y="0"/>
                    <a:pt x="12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24"/>
            <p:cNvSpPr/>
            <p:nvPr/>
          </p:nvSpPr>
          <p:spPr>
            <a:xfrm>
              <a:off x="2585744" y="1722729"/>
              <a:ext cx="48631" cy="60816"/>
            </a:xfrm>
            <a:custGeom>
              <a:avLst/>
              <a:gdLst/>
              <a:ahLst/>
              <a:cxnLst/>
              <a:rect l="l" t="t" r="r" b="b"/>
              <a:pathLst>
                <a:path w="1804" h="2256" extrusionOk="0">
                  <a:moveTo>
                    <a:pt x="902" y="0"/>
                  </a:moveTo>
                  <a:cubicBezTo>
                    <a:pt x="388" y="0"/>
                    <a:pt x="1" y="268"/>
                    <a:pt x="1" y="621"/>
                  </a:cubicBezTo>
                  <a:cubicBezTo>
                    <a:pt x="1" y="1112"/>
                    <a:pt x="506" y="1253"/>
                    <a:pt x="842" y="1345"/>
                  </a:cubicBezTo>
                  <a:cubicBezTo>
                    <a:pt x="1269" y="1464"/>
                    <a:pt x="1353" y="1541"/>
                    <a:pt x="1353" y="1635"/>
                  </a:cubicBezTo>
                  <a:cubicBezTo>
                    <a:pt x="1353" y="1678"/>
                    <a:pt x="1193" y="1805"/>
                    <a:pt x="902" y="1805"/>
                  </a:cubicBezTo>
                  <a:cubicBezTo>
                    <a:pt x="611" y="1805"/>
                    <a:pt x="451" y="1678"/>
                    <a:pt x="451" y="1635"/>
                  </a:cubicBezTo>
                  <a:cubicBezTo>
                    <a:pt x="451" y="1512"/>
                    <a:pt x="350" y="1411"/>
                    <a:pt x="225" y="1411"/>
                  </a:cubicBezTo>
                  <a:cubicBezTo>
                    <a:pt x="100" y="1411"/>
                    <a:pt x="1" y="1512"/>
                    <a:pt x="1" y="1635"/>
                  </a:cubicBezTo>
                  <a:cubicBezTo>
                    <a:pt x="1" y="1990"/>
                    <a:pt x="388" y="2255"/>
                    <a:pt x="902" y="2255"/>
                  </a:cubicBezTo>
                  <a:cubicBezTo>
                    <a:pt x="1416" y="2255"/>
                    <a:pt x="1803" y="1990"/>
                    <a:pt x="1803" y="1635"/>
                  </a:cubicBezTo>
                  <a:cubicBezTo>
                    <a:pt x="1803" y="1145"/>
                    <a:pt x="1298" y="1005"/>
                    <a:pt x="962" y="910"/>
                  </a:cubicBezTo>
                  <a:cubicBezTo>
                    <a:pt x="535" y="792"/>
                    <a:pt x="451" y="715"/>
                    <a:pt x="451" y="621"/>
                  </a:cubicBezTo>
                  <a:cubicBezTo>
                    <a:pt x="451" y="580"/>
                    <a:pt x="611" y="451"/>
                    <a:pt x="902" y="451"/>
                  </a:cubicBezTo>
                  <a:cubicBezTo>
                    <a:pt x="1193" y="451"/>
                    <a:pt x="1353" y="578"/>
                    <a:pt x="1353" y="621"/>
                  </a:cubicBezTo>
                  <a:cubicBezTo>
                    <a:pt x="1353" y="746"/>
                    <a:pt x="1454" y="847"/>
                    <a:pt x="1579" y="847"/>
                  </a:cubicBezTo>
                  <a:cubicBezTo>
                    <a:pt x="1702" y="847"/>
                    <a:pt x="1803" y="746"/>
                    <a:pt x="1803" y="621"/>
                  </a:cubicBezTo>
                  <a:cubicBezTo>
                    <a:pt x="1803" y="268"/>
                    <a:pt x="1416" y="0"/>
                    <a:pt x="90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9" name="Google Shape;169;p24"/>
          <p:cNvSpPr txBox="1"/>
          <p:nvPr/>
        </p:nvSpPr>
        <p:spPr>
          <a:xfrm>
            <a:off x="735725" y="1127962"/>
            <a:ext cx="7102500" cy="338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tr" sz="1600" b="1" i="0" u="none" strike="noStrike" cap="none" dirty="0">
                <a:solidFill>
                  <a:srgbClr val="000000"/>
                </a:solidFill>
                <a:latin typeface="Barlow"/>
                <a:ea typeface="Barlow"/>
                <a:cs typeface="Barlow"/>
                <a:sym typeface="Barlow"/>
              </a:rPr>
              <a:t>About Us : </a:t>
            </a:r>
            <a:r>
              <a:rPr lang="tr" sz="1500" b="0" i="0" u="none" strike="noStrike" cap="none" dirty="0">
                <a:solidFill>
                  <a:srgbClr val="000000"/>
                </a:solidFill>
                <a:latin typeface="Barlow"/>
                <a:ea typeface="Barlow"/>
                <a:cs typeface="Barlow"/>
                <a:sym typeface="Barlow"/>
              </a:rPr>
              <a:t>We are </a:t>
            </a:r>
            <a:r>
              <a:rPr lang="tr" sz="1500" b="1" i="0" u="none" strike="noStrike" cap="none" dirty="0">
                <a:solidFill>
                  <a:srgbClr val="000000"/>
                </a:solidFill>
                <a:latin typeface="Barlow"/>
                <a:ea typeface="Barlow"/>
                <a:cs typeface="Barlow"/>
                <a:sym typeface="Barlow"/>
              </a:rPr>
              <a:t>The Fine Tuners.</a:t>
            </a:r>
            <a:endParaRPr sz="1300" dirty="0"/>
          </a:p>
        </p:txBody>
      </p:sp>
      <p:grpSp>
        <p:nvGrpSpPr>
          <p:cNvPr id="170" name="Google Shape;170;p24"/>
          <p:cNvGrpSpPr/>
          <p:nvPr/>
        </p:nvGrpSpPr>
        <p:grpSpPr>
          <a:xfrm>
            <a:off x="354048" y="2030924"/>
            <a:ext cx="367712" cy="362823"/>
            <a:chOff x="2325470" y="1564677"/>
            <a:chExt cx="376947" cy="376920"/>
          </a:xfrm>
        </p:grpSpPr>
        <p:sp>
          <p:nvSpPr>
            <p:cNvPr id="171" name="Google Shape;171;p24"/>
            <p:cNvSpPr/>
            <p:nvPr/>
          </p:nvSpPr>
          <p:spPr>
            <a:xfrm>
              <a:off x="2325470" y="1564677"/>
              <a:ext cx="376947" cy="376920"/>
            </a:xfrm>
            <a:custGeom>
              <a:avLst/>
              <a:gdLst/>
              <a:ahLst/>
              <a:cxnLst/>
              <a:rect l="l" t="t" r="r" b="b"/>
              <a:pathLst>
                <a:path w="13983" h="13982" extrusionOk="0">
                  <a:moveTo>
                    <a:pt x="6991" y="0"/>
                  </a:moveTo>
                  <a:cubicBezTo>
                    <a:pt x="3131" y="0"/>
                    <a:pt x="1" y="3131"/>
                    <a:pt x="1" y="6991"/>
                  </a:cubicBezTo>
                  <a:cubicBezTo>
                    <a:pt x="1" y="10851"/>
                    <a:pt x="3131" y="13981"/>
                    <a:pt x="6991" y="13981"/>
                  </a:cubicBezTo>
                  <a:cubicBezTo>
                    <a:pt x="10852" y="13981"/>
                    <a:pt x="13982" y="10853"/>
                    <a:pt x="13982" y="6991"/>
                  </a:cubicBezTo>
                  <a:cubicBezTo>
                    <a:pt x="13982" y="3131"/>
                    <a:pt x="10852" y="0"/>
                    <a:pt x="69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24"/>
            <p:cNvSpPr/>
            <p:nvPr/>
          </p:nvSpPr>
          <p:spPr>
            <a:xfrm>
              <a:off x="2325470" y="1601016"/>
              <a:ext cx="340581" cy="340581"/>
            </a:xfrm>
            <a:custGeom>
              <a:avLst/>
              <a:gdLst/>
              <a:ahLst/>
              <a:cxnLst/>
              <a:rect l="l" t="t" r="r" b="b"/>
              <a:pathLst>
                <a:path w="12634" h="12634" extrusionOk="0">
                  <a:moveTo>
                    <a:pt x="2867" y="1"/>
                  </a:moveTo>
                  <a:cubicBezTo>
                    <a:pt x="1130" y="1272"/>
                    <a:pt x="1" y="3325"/>
                    <a:pt x="1" y="5643"/>
                  </a:cubicBezTo>
                  <a:cubicBezTo>
                    <a:pt x="1" y="9505"/>
                    <a:pt x="3129" y="12633"/>
                    <a:pt x="6991" y="12633"/>
                  </a:cubicBezTo>
                  <a:cubicBezTo>
                    <a:pt x="9310" y="12633"/>
                    <a:pt x="11362" y="11504"/>
                    <a:pt x="12634" y="9767"/>
                  </a:cubicBezTo>
                  <a:lnTo>
                    <a:pt x="12634" y="9767"/>
                  </a:lnTo>
                  <a:cubicBezTo>
                    <a:pt x="11479" y="10613"/>
                    <a:pt x="10053" y="11114"/>
                    <a:pt x="8511" y="11114"/>
                  </a:cubicBezTo>
                  <a:cubicBezTo>
                    <a:pt x="4649" y="11114"/>
                    <a:pt x="1521" y="7985"/>
                    <a:pt x="1521" y="4123"/>
                  </a:cubicBezTo>
                  <a:cubicBezTo>
                    <a:pt x="1521" y="2581"/>
                    <a:pt x="2021" y="1156"/>
                    <a:pt x="2867"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24"/>
            <p:cNvSpPr/>
            <p:nvPr/>
          </p:nvSpPr>
          <p:spPr>
            <a:xfrm>
              <a:off x="2325470" y="1564677"/>
              <a:ext cx="376947" cy="376920"/>
            </a:xfrm>
            <a:custGeom>
              <a:avLst/>
              <a:gdLst/>
              <a:ahLst/>
              <a:cxnLst/>
              <a:rect l="l" t="t" r="r" b="b"/>
              <a:pathLst>
                <a:path w="13983" h="13982" extrusionOk="0">
                  <a:moveTo>
                    <a:pt x="6765" y="17"/>
                  </a:moveTo>
                  <a:lnTo>
                    <a:pt x="6765" y="3377"/>
                  </a:lnTo>
                  <a:cubicBezTo>
                    <a:pt x="5893" y="3360"/>
                    <a:pt x="5036" y="3256"/>
                    <a:pt x="4197" y="3059"/>
                  </a:cubicBezTo>
                  <a:cubicBezTo>
                    <a:pt x="4766" y="1335"/>
                    <a:pt x="5700" y="165"/>
                    <a:pt x="6765" y="17"/>
                  </a:cubicBezTo>
                  <a:close/>
                  <a:moveTo>
                    <a:pt x="7216" y="17"/>
                  </a:moveTo>
                  <a:cubicBezTo>
                    <a:pt x="8283" y="165"/>
                    <a:pt x="9215" y="1335"/>
                    <a:pt x="9786" y="3059"/>
                  </a:cubicBezTo>
                  <a:cubicBezTo>
                    <a:pt x="8946" y="3257"/>
                    <a:pt x="8088" y="3360"/>
                    <a:pt x="7216" y="3377"/>
                  </a:cubicBezTo>
                  <a:lnTo>
                    <a:pt x="7216" y="17"/>
                  </a:lnTo>
                  <a:close/>
                  <a:moveTo>
                    <a:pt x="4065" y="3490"/>
                  </a:moveTo>
                  <a:cubicBezTo>
                    <a:pt x="4947" y="3701"/>
                    <a:pt x="5849" y="3811"/>
                    <a:pt x="6765" y="3828"/>
                  </a:cubicBezTo>
                  <a:lnTo>
                    <a:pt x="6765" y="6766"/>
                  </a:lnTo>
                  <a:lnTo>
                    <a:pt x="3611" y="6766"/>
                  </a:lnTo>
                  <a:cubicBezTo>
                    <a:pt x="3630" y="5576"/>
                    <a:pt x="3793" y="4460"/>
                    <a:pt x="4065" y="3490"/>
                  </a:cubicBezTo>
                  <a:close/>
                  <a:moveTo>
                    <a:pt x="9918" y="3492"/>
                  </a:moveTo>
                  <a:cubicBezTo>
                    <a:pt x="10190" y="4460"/>
                    <a:pt x="10351" y="5576"/>
                    <a:pt x="10370" y="6766"/>
                  </a:cubicBezTo>
                  <a:lnTo>
                    <a:pt x="7216" y="6766"/>
                  </a:lnTo>
                  <a:lnTo>
                    <a:pt x="7216" y="3828"/>
                  </a:lnTo>
                  <a:cubicBezTo>
                    <a:pt x="8133" y="3813"/>
                    <a:pt x="9035" y="3703"/>
                    <a:pt x="9918" y="3492"/>
                  </a:cubicBezTo>
                  <a:close/>
                  <a:moveTo>
                    <a:pt x="6765" y="7217"/>
                  </a:moveTo>
                  <a:lnTo>
                    <a:pt x="6765" y="10156"/>
                  </a:lnTo>
                  <a:cubicBezTo>
                    <a:pt x="5849" y="10171"/>
                    <a:pt x="4947" y="10281"/>
                    <a:pt x="4065" y="10491"/>
                  </a:cubicBezTo>
                  <a:cubicBezTo>
                    <a:pt x="3793" y="9522"/>
                    <a:pt x="3630" y="8406"/>
                    <a:pt x="3611" y="7217"/>
                  </a:cubicBezTo>
                  <a:close/>
                  <a:moveTo>
                    <a:pt x="10370" y="7217"/>
                  </a:moveTo>
                  <a:cubicBezTo>
                    <a:pt x="10353" y="8406"/>
                    <a:pt x="10190" y="9522"/>
                    <a:pt x="9918" y="10491"/>
                  </a:cubicBezTo>
                  <a:cubicBezTo>
                    <a:pt x="9035" y="10281"/>
                    <a:pt x="8133" y="10171"/>
                    <a:pt x="7216" y="10156"/>
                  </a:cubicBezTo>
                  <a:lnTo>
                    <a:pt x="7216" y="7217"/>
                  </a:lnTo>
                  <a:close/>
                  <a:moveTo>
                    <a:pt x="6765" y="10606"/>
                  </a:moveTo>
                  <a:lnTo>
                    <a:pt x="6765" y="13964"/>
                  </a:lnTo>
                  <a:cubicBezTo>
                    <a:pt x="5700" y="13819"/>
                    <a:pt x="4766" y="12648"/>
                    <a:pt x="4197" y="10925"/>
                  </a:cubicBezTo>
                  <a:cubicBezTo>
                    <a:pt x="5036" y="10726"/>
                    <a:pt x="5893" y="10622"/>
                    <a:pt x="6765" y="10606"/>
                  </a:cubicBezTo>
                  <a:close/>
                  <a:moveTo>
                    <a:pt x="7216" y="10606"/>
                  </a:moveTo>
                  <a:cubicBezTo>
                    <a:pt x="8088" y="10622"/>
                    <a:pt x="8946" y="10726"/>
                    <a:pt x="9786" y="10925"/>
                  </a:cubicBezTo>
                  <a:cubicBezTo>
                    <a:pt x="9215" y="12648"/>
                    <a:pt x="8283" y="13819"/>
                    <a:pt x="7216" y="13964"/>
                  </a:cubicBezTo>
                  <a:lnTo>
                    <a:pt x="7216" y="10606"/>
                  </a:lnTo>
                  <a:close/>
                  <a:moveTo>
                    <a:pt x="6991" y="0"/>
                  </a:moveTo>
                  <a:cubicBezTo>
                    <a:pt x="6453" y="0"/>
                    <a:pt x="5931" y="64"/>
                    <a:pt x="5427" y="178"/>
                  </a:cubicBezTo>
                  <a:cubicBezTo>
                    <a:pt x="4737" y="763"/>
                    <a:pt x="4157" y="1726"/>
                    <a:pt x="3758" y="2942"/>
                  </a:cubicBezTo>
                  <a:cubicBezTo>
                    <a:pt x="3112" y="2764"/>
                    <a:pt x="2480" y="2531"/>
                    <a:pt x="1860" y="2247"/>
                  </a:cubicBezTo>
                  <a:cubicBezTo>
                    <a:pt x="1754" y="2360"/>
                    <a:pt x="1651" y="2478"/>
                    <a:pt x="1553" y="2599"/>
                  </a:cubicBezTo>
                  <a:cubicBezTo>
                    <a:pt x="2230" y="2920"/>
                    <a:pt x="2920" y="3177"/>
                    <a:pt x="3626" y="3372"/>
                  </a:cubicBezTo>
                  <a:cubicBezTo>
                    <a:pt x="3344" y="4378"/>
                    <a:pt x="3179" y="5529"/>
                    <a:pt x="3160" y="6766"/>
                  </a:cubicBezTo>
                  <a:lnTo>
                    <a:pt x="6" y="6766"/>
                  </a:lnTo>
                  <a:cubicBezTo>
                    <a:pt x="4" y="6840"/>
                    <a:pt x="1" y="6916"/>
                    <a:pt x="1" y="6991"/>
                  </a:cubicBezTo>
                  <a:cubicBezTo>
                    <a:pt x="1" y="7066"/>
                    <a:pt x="4" y="7142"/>
                    <a:pt x="6" y="7217"/>
                  </a:cubicBezTo>
                  <a:lnTo>
                    <a:pt x="3160" y="7217"/>
                  </a:lnTo>
                  <a:cubicBezTo>
                    <a:pt x="3179" y="8452"/>
                    <a:pt x="3344" y="9606"/>
                    <a:pt x="3626" y="10610"/>
                  </a:cubicBezTo>
                  <a:cubicBezTo>
                    <a:pt x="2920" y="10805"/>
                    <a:pt x="2228" y="11064"/>
                    <a:pt x="1553" y="11382"/>
                  </a:cubicBezTo>
                  <a:cubicBezTo>
                    <a:pt x="1651" y="11504"/>
                    <a:pt x="1754" y="11622"/>
                    <a:pt x="1858" y="11735"/>
                  </a:cubicBezTo>
                  <a:cubicBezTo>
                    <a:pt x="2478" y="11451"/>
                    <a:pt x="3112" y="11218"/>
                    <a:pt x="3758" y="11040"/>
                  </a:cubicBezTo>
                  <a:cubicBezTo>
                    <a:pt x="4157" y="12256"/>
                    <a:pt x="4737" y="13219"/>
                    <a:pt x="5427" y="13803"/>
                  </a:cubicBezTo>
                  <a:cubicBezTo>
                    <a:pt x="5929" y="13918"/>
                    <a:pt x="6453" y="13981"/>
                    <a:pt x="6991" y="13981"/>
                  </a:cubicBezTo>
                  <a:cubicBezTo>
                    <a:pt x="7529" y="13981"/>
                    <a:pt x="8052" y="13918"/>
                    <a:pt x="8556" y="13803"/>
                  </a:cubicBezTo>
                  <a:cubicBezTo>
                    <a:pt x="9245" y="13219"/>
                    <a:pt x="9824" y="12256"/>
                    <a:pt x="10223" y="11040"/>
                  </a:cubicBezTo>
                  <a:cubicBezTo>
                    <a:pt x="10869" y="11220"/>
                    <a:pt x="11503" y="11451"/>
                    <a:pt x="12123" y="11735"/>
                  </a:cubicBezTo>
                  <a:cubicBezTo>
                    <a:pt x="12229" y="11620"/>
                    <a:pt x="12330" y="11504"/>
                    <a:pt x="12430" y="11382"/>
                  </a:cubicBezTo>
                  <a:cubicBezTo>
                    <a:pt x="11753" y="11064"/>
                    <a:pt x="11061" y="10805"/>
                    <a:pt x="10355" y="10610"/>
                  </a:cubicBezTo>
                  <a:cubicBezTo>
                    <a:pt x="10637" y="9604"/>
                    <a:pt x="10804" y="8452"/>
                    <a:pt x="10821" y="7217"/>
                  </a:cubicBezTo>
                  <a:lnTo>
                    <a:pt x="13975" y="7217"/>
                  </a:lnTo>
                  <a:cubicBezTo>
                    <a:pt x="13979" y="7142"/>
                    <a:pt x="13982" y="7066"/>
                    <a:pt x="13982" y="6991"/>
                  </a:cubicBezTo>
                  <a:cubicBezTo>
                    <a:pt x="13982" y="6916"/>
                    <a:pt x="13979" y="6840"/>
                    <a:pt x="13975" y="6766"/>
                  </a:cubicBezTo>
                  <a:lnTo>
                    <a:pt x="10821" y="6766"/>
                  </a:lnTo>
                  <a:cubicBezTo>
                    <a:pt x="10804" y="5529"/>
                    <a:pt x="10637" y="4378"/>
                    <a:pt x="10356" y="3374"/>
                  </a:cubicBezTo>
                  <a:cubicBezTo>
                    <a:pt x="11062" y="3179"/>
                    <a:pt x="11753" y="2920"/>
                    <a:pt x="12430" y="2601"/>
                  </a:cubicBezTo>
                  <a:cubicBezTo>
                    <a:pt x="12332" y="2480"/>
                    <a:pt x="12229" y="2361"/>
                    <a:pt x="12123" y="2248"/>
                  </a:cubicBezTo>
                  <a:cubicBezTo>
                    <a:pt x="11503" y="2533"/>
                    <a:pt x="10869" y="2764"/>
                    <a:pt x="10225" y="2942"/>
                  </a:cubicBezTo>
                  <a:cubicBezTo>
                    <a:pt x="9824" y="1726"/>
                    <a:pt x="9246" y="764"/>
                    <a:pt x="8556" y="178"/>
                  </a:cubicBezTo>
                  <a:cubicBezTo>
                    <a:pt x="8052" y="64"/>
                    <a:pt x="7529" y="0"/>
                    <a:pt x="69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24"/>
            <p:cNvSpPr/>
            <p:nvPr/>
          </p:nvSpPr>
          <p:spPr>
            <a:xfrm>
              <a:off x="2644674" y="1870106"/>
              <a:ext cx="15878" cy="10945"/>
            </a:xfrm>
            <a:custGeom>
              <a:avLst/>
              <a:gdLst/>
              <a:ahLst/>
              <a:cxnLst/>
              <a:rect l="l" t="t" r="r" b="b"/>
              <a:pathLst>
                <a:path w="589" h="406" extrusionOk="0">
                  <a:moveTo>
                    <a:pt x="474" y="1"/>
                  </a:moveTo>
                  <a:cubicBezTo>
                    <a:pt x="320" y="100"/>
                    <a:pt x="162" y="195"/>
                    <a:pt x="1" y="284"/>
                  </a:cubicBezTo>
                  <a:cubicBezTo>
                    <a:pt x="95" y="323"/>
                    <a:pt x="189" y="362"/>
                    <a:pt x="282" y="405"/>
                  </a:cubicBezTo>
                  <a:cubicBezTo>
                    <a:pt x="388" y="290"/>
                    <a:pt x="489" y="174"/>
                    <a:pt x="589" y="52"/>
                  </a:cubicBezTo>
                  <a:cubicBezTo>
                    <a:pt x="551" y="33"/>
                    <a:pt x="512" y="18"/>
                    <a:pt x="474"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24"/>
            <p:cNvSpPr/>
            <p:nvPr/>
          </p:nvSpPr>
          <p:spPr>
            <a:xfrm>
              <a:off x="2367335" y="1845682"/>
              <a:ext cx="218625" cy="95915"/>
            </a:xfrm>
            <a:custGeom>
              <a:avLst/>
              <a:gdLst/>
              <a:ahLst/>
              <a:cxnLst/>
              <a:rect l="l" t="t" r="r" b="b"/>
              <a:pathLst>
                <a:path w="8110" h="3558" extrusionOk="0">
                  <a:moveTo>
                    <a:pt x="2025" y="1"/>
                  </a:moveTo>
                  <a:cubicBezTo>
                    <a:pt x="2041" y="62"/>
                    <a:pt x="2056" y="124"/>
                    <a:pt x="2073" y="186"/>
                  </a:cubicBezTo>
                  <a:cubicBezTo>
                    <a:pt x="1367" y="381"/>
                    <a:pt x="675" y="640"/>
                    <a:pt x="0" y="958"/>
                  </a:cubicBezTo>
                  <a:cubicBezTo>
                    <a:pt x="98" y="1080"/>
                    <a:pt x="201" y="1198"/>
                    <a:pt x="305" y="1311"/>
                  </a:cubicBezTo>
                  <a:cubicBezTo>
                    <a:pt x="925" y="1027"/>
                    <a:pt x="1559" y="794"/>
                    <a:pt x="2205" y="616"/>
                  </a:cubicBezTo>
                  <a:cubicBezTo>
                    <a:pt x="2604" y="1832"/>
                    <a:pt x="3184" y="2795"/>
                    <a:pt x="3874" y="3379"/>
                  </a:cubicBezTo>
                  <a:cubicBezTo>
                    <a:pt x="4376" y="3494"/>
                    <a:pt x="4900" y="3557"/>
                    <a:pt x="5438" y="3557"/>
                  </a:cubicBezTo>
                  <a:cubicBezTo>
                    <a:pt x="5976" y="3557"/>
                    <a:pt x="6499" y="3494"/>
                    <a:pt x="7003" y="3379"/>
                  </a:cubicBezTo>
                  <a:cubicBezTo>
                    <a:pt x="7416" y="3028"/>
                    <a:pt x="7789" y="2540"/>
                    <a:pt x="8110" y="1943"/>
                  </a:cubicBezTo>
                  <a:lnTo>
                    <a:pt x="8110" y="1943"/>
                  </a:lnTo>
                  <a:cubicBezTo>
                    <a:pt x="7926" y="1973"/>
                    <a:pt x="7741" y="1997"/>
                    <a:pt x="7554" y="2012"/>
                  </a:cubicBezTo>
                  <a:cubicBezTo>
                    <a:pt x="7030" y="2886"/>
                    <a:pt x="6377" y="3443"/>
                    <a:pt x="5663" y="3540"/>
                  </a:cubicBezTo>
                  <a:lnTo>
                    <a:pt x="5663" y="1916"/>
                  </a:lnTo>
                  <a:cubicBezTo>
                    <a:pt x="5512" y="1889"/>
                    <a:pt x="5361" y="1856"/>
                    <a:pt x="5212" y="1818"/>
                  </a:cubicBezTo>
                  <a:lnTo>
                    <a:pt x="5212" y="3540"/>
                  </a:lnTo>
                  <a:cubicBezTo>
                    <a:pt x="4158" y="3396"/>
                    <a:pt x="3237" y="2252"/>
                    <a:pt x="2664" y="563"/>
                  </a:cubicBezTo>
                  <a:cubicBezTo>
                    <a:pt x="2440" y="388"/>
                    <a:pt x="2226" y="201"/>
                    <a:pt x="2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24"/>
            <p:cNvSpPr/>
            <p:nvPr/>
          </p:nvSpPr>
          <p:spPr>
            <a:xfrm>
              <a:off x="2325470" y="1747072"/>
              <a:ext cx="46906" cy="12185"/>
            </a:xfrm>
            <a:custGeom>
              <a:avLst/>
              <a:gdLst/>
              <a:ahLst/>
              <a:cxnLst/>
              <a:rect l="l" t="t" r="r" b="b"/>
              <a:pathLst>
                <a:path w="1740" h="452" extrusionOk="0">
                  <a:moveTo>
                    <a:pt x="6" y="0"/>
                  </a:moveTo>
                  <a:cubicBezTo>
                    <a:pt x="4" y="74"/>
                    <a:pt x="1" y="150"/>
                    <a:pt x="1" y="225"/>
                  </a:cubicBezTo>
                  <a:cubicBezTo>
                    <a:pt x="1" y="300"/>
                    <a:pt x="4" y="376"/>
                    <a:pt x="6" y="451"/>
                  </a:cubicBezTo>
                  <a:lnTo>
                    <a:pt x="1740" y="451"/>
                  </a:lnTo>
                  <a:cubicBezTo>
                    <a:pt x="1702" y="302"/>
                    <a:pt x="1670" y="151"/>
                    <a:pt x="1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24"/>
            <p:cNvSpPr/>
            <p:nvPr/>
          </p:nvSpPr>
          <p:spPr>
            <a:xfrm>
              <a:off x="2367335" y="1625224"/>
              <a:ext cx="18304" cy="15447"/>
            </a:xfrm>
            <a:custGeom>
              <a:avLst/>
              <a:gdLst/>
              <a:ahLst/>
              <a:cxnLst/>
              <a:rect l="l" t="t" r="r" b="b"/>
              <a:pathLst>
                <a:path w="679" h="573" extrusionOk="0">
                  <a:moveTo>
                    <a:pt x="307" y="1"/>
                  </a:moveTo>
                  <a:cubicBezTo>
                    <a:pt x="201" y="115"/>
                    <a:pt x="98" y="232"/>
                    <a:pt x="0" y="353"/>
                  </a:cubicBezTo>
                  <a:cubicBezTo>
                    <a:pt x="163" y="431"/>
                    <a:pt x="327" y="504"/>
                    <a:pt x="492" y="573"/>
                  </a:cubicBezTo>
                  <a:cubicBezTo>
                    <a:pt x="548" y="434"/>
                    <a:pt x="612" y="297"/>
                    <a:pt x="679" y="162"/>
                  </a:cubicBezTo>
                  <a:cubicBezTo>
                    <a:pt x="554" y="110"/>
                    <a:pt x="430" y="57"/>
                    <a:pt x="307"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24"/>
            <p:cNvSpPr/>
            <p:nvPr/>
          </p:nvSpPr>
          <p:spPr>
            <a:xfrm>
              <a:off x="2368009" y="1692348"/>
              <a:ext cx="291815" cy="121578"/>
            </a:xfrm>
            <a:custGeom>
              <a:avLst/>
              <a:gdLst/>
              <a:ahLst/>
              <a:cxnLst/>
              <a:rect l="l" t="t" r="r" b="b"/>
              <a:pathLst>
                <a:path w="10825" h="4510" extrusionOk="0">
                  <a:moveTo>
                    <a:pt x="691" y="0"/>
                  </a:moveTo>
                  <a:cubicBezTo>
                    <a:pt x="311" y="0"/>
                    <a:pt x="1" y="310"/>
                    <a:pt x="1" y="692"/>
                  </a:cubicBezTo>
                  <a:lnTo>
                    <a:pt x="1" y="3819"/>
                  </a:lnTo>
                  <a:cubicBezTo>
                    <a:pt x="1" y="4201"/>
                    <a:pt x="311" y="4510"/>
                    <a:pt x="691" y="4510"/>
                  </a:cubicBezTo>
                  <a:lnTo>
                    <a:pt x="10134" y="4510"/>
                  </a:lnTo>
                  <a:cubicBezTo>
                    <a:pt x="10516" y="4510"/>
                    <a:pt x="10824" y="4201"/>
                    <a:pt x="10824" y="3819"/>
                  </a:cubicBezTo>
                  <a:lnTo>
                    <a:pt x="10824" y="692"/>
                  </a:lnTo>
                  <a:cubicBezTo>
                    <a:pt x="10824" y="310"/>
                    <a:pt x="10516" y="0"/>
                    <a:pt x="101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24"/>
            <p:cNvSpPr/>
            <p:nvPr/>
          </p:nvSpPr>
          <p:spPr>
            <a:xfrm>
              <a:off x="2368009" y="1692375"/>
              <a:ext cx="291815" cy="121551"/>
            </a:xfrm>
            <a:custGeom>
              <a:avLst/>
              <a:gdLst/>
              <a:ahLst/>
              <a:cxnLst/>
              <a:rect l="l" t="t" r="r" b="b"/>
              <a:pathLst>
                <a:path w="10825" h="4509" extrusionOk="0">
                  <a:moveTo>
                    <a:pt x="679" y="1"/>
                  </a:moveTo>
                  <a:cubicBezTo>
                    <a:pt x="304" y="8"/>
                    <a:pt x="1" y="313"/>
                    <a:pt x="1" y="690"/>
                  </a:cubicBezTo>
                  <a:lnTo>
                    <a:pt x="1" y="3818"/>
                  </a:lnTo>
                  <a:cubicBezTo>
                    <a:pt x="1" y="4200"/>
                    <a:pt x="311" y="4509"/>
                    <a:pt x="691" y="4509"/>
                  </a:cubicBezTo>
                  <a:lnTo>
                    <a:pt x="10134" y="4509"/>
                  </a:lnTo>
                  <a:cubicBezTo>
                    <a:pt x="10511" y="4509"/>
                    <a:pt x="10816" y="4207"/>
                    <a:pt x="10824" y="3832"/>
                  </a:cubicBezTo>
                  <a:cubicBezTo>
                    <a:pt x="10819" y="3832"/>
                    <a:pt x="10816" y="3834"/>
                    <a:pt x="10811" y="3834"/>
                  </a:cubicBezTo>
                  <a:lnTo>
                    <a:pt x="4286" y="3834"/>
                  </a:lnTo>
                  <a:cubicBezTo>
                    <a:pt x="2293" y="3834"/>
                    <a:pt x="678" y="2218"/>
                    <a:pt x="678" y="225"/>
                  </a:cubicBezTo>
                  <a:lnTo>
                    <a:pt x="678" y="14"/>
                  </a:lnTo>
                  <a:cubicBezTo>
                    <a:pt x="678" y="9"/>
                    <a:pt x="679" y="6"/>
                    <a:pt x="679"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24"/>
            <p:cNvSpPr/>
            <p:nvPr/>
          </p:nvSpPr>
          <p:spPr>
            <a:xfrm>
              <a:off x="2456564" y="1722729"/>
              <a:ext cx="48658" cy="60816"/>
            </a:xfrm>
            <a:custGeom>
              <a:avLst/>
              <a:gdLst/>
              <a:ahLst/>
              <a:cxnLst/>
              <a:rect l="l" t="t" r="r" b="b"/>
              <a:pathLst>
                <a:path w="1805" h="2256" extrusionOk="0">
                  <a:moveTo>
                    <a:pt x="225" y="0"/>
                  </a:moveTo>
                  <a:cubicBezTo>
                    <a:pt x="101" y="0"/>
                    <a:pt x="0" y="102"/>
                    <a:pt x="0" y="227"/>
                  </a:cubicBezTo>
                  <a:lnTo>
                    <a:pt x="0" y="2031"/>
                  </a:lnTo>
                  <a:cubicBezTo>
                    <a:pt x="0" y="2154"/>
                    <a:pt x="101" y="2255"/>
                    <a:pt x="225" y="2255"/>
                  </a:cubicBezTo>
                  <a:lnTo>
                    <a:pt x="1578" y="2255"/>
                  </a:lnTo>
                  <a:cubicBezTo>
                    <a:pt x="1703" y="2255"/>
                    <a:pt x="1805" y="2154"/>
                    <a:pt x="1805" y="2031"/>
                  </a:cubicBezTo>
                  <a:cubicBezTo>
                    <a:pt x="1805" y="1906"/>
                    <a:pt x="1703" y="1805"/>
                    <a:pt x="1578" y="1805"/>
                  </a:cubicBezTo>
                  <a:lnTo>
                    <a:pt x="451" y="1805"/>
                  </a:lnTo>
                  <a:lnTo>
                    <a:pt x="451" y="1354"/>
                  </a:lnTo>
                  <a:lnTo>
                    <a:pt x="1409" y="1354"/>
                  </a:lnTo>
                  <a:cubicBezTo>
                    <a:pt x="1534" y="1354"/>
                    <a:pt x="1635" y="1253"/>
                    <a:pt x="1635" y="1128"/>
                  </a:cubicBezTo>
                  <a:cubicBezTo>
                    <a:pt x="1635" y="1003"/>
                    <a:pt x="1534" y="903"/>
                    <a:pt x="1409" y="903"/>
                  </a:cubicBezTo>
                  <a:lnTo>
                    <a:pt x="451" y="903"/>
                  </a:lnTo>
                  <a:lnTo>
                    <a:pt x="451" y="451"/>
                  </a:lnTo>
                  <a:lnTo>
                    <a:pt x="1578" y="451"/>
                  </a:lnTo>
                  <a:cubicBezTo>
                    <a:pt x="1703" y="451"/>
                    <a:pt x="1805" y="352"/>
                    <a:pt x="1805" y="227"/>
                  </a:cubicBezTo>
                  <a:cubicBezTo>
                    <a:pt x="1805" y="102"/>
                    <a:pt x="1703"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24"/>
            <p:cNvSpPr/>
            <p:nvPr/>
          </p:nvSpPr>
          <p:spPr>
            <a:xfrm>
              <a:off x="2397312" y="1722729"/>
              <a:ext cx="48604" cy="60816"/>
            </a:xfrm>
            <a:custGeom>
              <a:avLst/>
              <a:gdLst/>
              <a:ahLst/>
              <a:cxnLst/>
              <a:rect l="l" t="t" r="r" b="b"/>
              <a:pathLst>
                <a:path w="1803" h="2256" extrusionOk="0">
                  <a:moveTo>
                    <a:pt x="1578" y="0"/>
                  </a:moveTo>
                  <a:cubicBezTo>
                    <a:pt x="1453" y="0"/>
                    <a:pt x="1352" y="102"/>
                    <a:pt x="1352" y="227"/>
                  </a:cubicBezTo>
                  <a:lnTo>
                    <a:pt x="1352" y="1354"/>
                  </a:lnTo>
                  <a:lnTo>
                    <a:pt x="404" y="91"/>
                  </a:lnTo>
                  <a:cubicBezTo>
                    <a:pt x="362" y="34"/>
                    <a:pt x="295" y="1"/>
                    <a:pt x="225" y="1"/>
                  </a:cubicBezTo>
                  <a:cubicBezTo>
                    <a:pt x="202" y="1"/>
                    <a:pt x="178" y="5"/>
                    <a:pt x="154" y="12"/>
                  </a:cubicBezTo>
                  <a:cubicBezTo>
                    <a:pt x="62" y="43"/>
                    <a:pt x="0" y="129"/>
                    <a:pt x="0" y="227"/>
                  </a:cubicBezTo>
                  <a:lnTo>
                    <a:pt x="0" y="2031"/>
                  </a:lnTo>
                  <a:cubicBezTo>
                    <a:pt x="0" y="2154"/>
                    <a:pt x="99" y="2255"/>
                    <a:pt x="225" y="2255"/>
                  </a:cubicBezTo>
                  <a:cubicBezTo>
                    <a:pt x="350" y="2255"/>
                    <a:pt x="451" y="2156"/>
                    <a:pt x="451" y="2031"/>
                  </a:cubicBezTo>
                  <a:lnTo>
                    <a:pt x="451" y="903"/>
                  </a:lnTo>
                  <a:lnTo>
                    <a:pt x="1398" y="2166"/>
                  </a:lnTo>
                  <a:cubicBezTo>
                    <a:pt x="1441" y="2224"/>
                    <a:pt x="1508" y="2255"/>
                    <a:pt x="1578" y="2255"/>
                  </a:cubicBezTo>
                  <a:cubicBezTo>
                    <a:pt x="1602" y="2255"/>
                    <a:pt x="1626" y="2252"/>
                    <a:pt x="1648" y="2245"/>
                  </a:cubicBezTo>
                  <a:cubicBezTo>
                    <a:pt x="1741" y="2214"/>
                    <a:pt x="1803" y="2127"/>
                    <a:pt x="1803" y="2031"/>
                  </a:cubicBezTo>
                  <a:lnTo>
                    <a:pt x="1803" y="227"/>
                  </a:lnTo>
                  <a:cubicBezTo>
                    <a:pt x="1803" y="102"/>
                    <a:pt x="1701"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24"/>
            <p:cNvSpPr/>
            <p:nvPr/>
          </p:nvSpPr>
          <p:spPr>
            <a:xfrm>
              <a:off x="2511908" y="1722729"/>
              <a:ext cx="68229" cy="60816"/>
            </a:xfrm>
            <a:custGeom>
              <a:avLst/>
              <a:gdLst/>
              <a:ahLst/>
              <a:cxnLst/>
              <a:rect l="l" t="t" r="r" b="b"/>
              <a:pathLst>
                <a:path w="2531" h="2256" extrusionOk="0">
                  <a:moveTo>
                    <a:pt x="1266" y="0"/>
                  </a:moveTo>
                  <a:cubicBezTo>
                    <a:pt x="1165" y="0"/>
                    <a:pt x="1076" y="67"/>
                    <a:pt x="1049" y="165"/>
                  </a:cubicBezTo>
                  <a:lnTo>
                    <a:pt x="759" y="1198"/>
                  </a:lnTo>
                  <a:lnTo>
                    <a:pt x="468" y="165"/>
                  </a:lnTo>
                  <a:cubicBezTo>
                    <a:pt x="441" y="65"/>
                    <a:pt x="348" y="1"/>
                    <a:pt x="250" y="1"/>
                  </a:cubicBezTo>
                  <a:cubicBezTo>
                    <a:pt x="230" y="1"/>
                    <a:pt x="210" y="4"/>
                    <a:pt x="190" y="9"/>
                  </a:cubicBezTo>
                  <a:cubicBezTo>
                    <a:pt x="70" y="43"/>
                    <a:pt x="0" y="167"/>
                    <a:pt x="34" y="288"/>
                  </a:cubicBezTo>
                  <a:lnTo>
                    <a:pt x="541" y="2091"/>
                  </a:lnTo>
                  <a:cubicBezTo>
                    <a:pt x="569" y="2188"/>
                    <a:pt x="658" y="2255"/>
                    <a:pt x="759" y="2255"/>
                  </a:cubicBezTo>
                  <a:cubicBezTo>
                    <a:pt x="860" y="2255"/>
                    <a:pt x="948" y="2188"/>
                    <a:pt x="975" y="2091"/>
                  </a:cubicBezTo>
                  <a:lnTo>
                    <a:pt x="1266" y="1059"/>
                  </a:lnTo>
                  <a:lnTo>
                    <a:pt x="1556" y="2091"/>
                  </a:lnTo>
                  <a:cubicBezTo>
                    <a:pt x="1583" y="2188"/>
                    <a:pt x="1672" y="2255"/>
                    <a:pt x="1773" y="2255"/>
                  </a:cubicBezTo>
                  <a:cubicBezTo>
                    <a:pt x="1874" y="2255"/>
                    <a:pt x="1964" y="2188"/>
                    <a:pt x="1991" y="2091"/>
                  </a:cubicBezTo>
                  <a:lnTo>
                    <a:pt x="2498" y="288"/>
                  </a:lnTo>
                  <a:cubicBezTo>
                    <a:pt x="2531" y="168"/>
                    <a:pt x="2462" y="43"/>
                    <a:pt x="2342" y="9"/>
                  </a:cubicBezTo>
                  <a:cubicBezTo>
                    <a:pt x="2322" y="4"/>
                    <a:pt x="2302" y="1"/>
                    <a:pt x="2282" y="1"/>
                  </a:cubicBezTo>
                  <a:cubicBezTo>
                    <a:pt x="2184" y="1"/>
                    <a:pt x="2091" y="65"/>
                    <a:pt x="2063" y="165"/>
                  </a:cubicBezTo>
                  <a:lnTo>
                    <a:pt x="1773" y="1198"/>
                  </a:lnTo>
                  <a:lnTo>
                    <a:pt x="1484" y="165"/>
                  </a:lnTo>
                  <a:cubicBezTo>
                    <a:pt x="1456" y="67"/>
                    <a:pt x="1367" y="0"/>
                    <a:pt x="12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24"/>
            <p:cNvSpPr/>
            <p:nvPr/>
          </p:nvSpPr>
          <p:spPr>
            <a:xfrm>
              <a:off x="2585744" y="1722729"/>
              <a:ext cx="48631" cy="60816"/>
            </a:xfrm>
            <a:custGeom>
              <a:avLst/>
              <a:gdLst/>
              <a:ahLst/>
              <a:cxnLst/>
              <a:rect l="l" t="t" r="r" b="b"/>
              <a:pathLst>
                <a:path w="1804" h="2256" extrusionOk="0">
                  <a:moveTo>
                    <a:pt x="902" y="0"/>
                  </a:moveTo>
                  <a:cubicBezTo>
                    <a:pt x="388" y="0"/>
                    <a:pt x="1" y="268"/>
                    <a:pt x="1" y="621"/>
                  </a:cubicBezTo>
                  <a:cubicBezTo>
                    <a:pt x="1" y="1112"/>
                    <a:pt x="506" y="1253"/>
                    <a:pt x="842" y="1345"/>
                  </a:cubicBezTo>
                  <a:cubicBezTo>
                    <a:pt x="1269" y="1464"/>
                    <a:pt x="1353" y="1541"/>
                    <a:pt x="1353" y="1635"/>
                  </a:cubicBezTo>
                  <a:cubicBezTo>
                    <a:pt x="1353" y="1678"/>
                    <a:pt x="1193" y="1805"/>
                    <a:pt x="902" y="1805"/>
                  </a:cubicBezTo>
                  <a:cubicBezTo>
                    <a:pt x="611" y="1805"/>
                    <a:pt x="451" y="1678"/>
                    <a:pt x="451" y="1635"/>
                  </a:cubicBezTo>
                  <a:cubicBezTo>
                    <a:pt x="451" y="1512"/>
                    <a:pt x="350" y="1411"/>
                    <a:pt x="225" y="1411"/>
                  </a:cubicBezTo>
                  <a:cubicBezTo>
                    <a:pt x="100" y="1411"/>
                    <a:pt x="1" y="1512"/>
                    <a:pt x="1" y="1635"/>
                  </a:cubicBezTo>
                  <a:cubicBezTo>
                    <a:pt x="1" y="1990"/>
                    <a:pt x="388" y="2255"/>
                    <a:pt x="902" y="2255"/>
                  </a:cubicBezTo>
                  <a:cubicBezTo>
                    <a:pt x="1416" y="2255"/>
                    <a:pt x="1803" y="1990"/>
                    <a:pt x="1803" y="1635"/>
                  </a:cubicBezTo>
                  <a:cubicBezTo>
                    <a:pt x="1803" y="1145"/>
                    <a:pt x="1298" y="1005"/>
                    <a:pt x="962" y="910"/>
                  </a:cubicBezTo>
                  <a:cubicBezTo>
                    <a:pt x="535" y="792"/>
                    <a:pt x="451" y="715"/>
                    <a:pt x="451" y="621"/>
                  </a:cubicBezTo>
                  <a:cubicBezTo>
                    <a:pt x="451" y="580"/>
                    <a:pt x="611" y="451"/>
                    <a:pt x="902" y="451"/>
                  </a:cubicBezTo>
                  <a:cubicBezTo>
                    <a:pt x="1193" y="451"/>
                    <a:pt x="1353" y="578"/>
                    <a:pt x="1353" y="621"/>
                  </a:cubicBezTo>
                  <a:cubicBezTo>
                    <a:pt x="1353" y="746"/>
                    <a:pt x="1454" y="847"/>
                    <a:pt x="1579" y="847"/>
                  </a:cubicBezTo>
                  <a:cubicBezTo>
                    <a:pt x="1702" y="847"/>
                    <a:pt x="1803" y="746"/>
                    <a:pt x="1803" y="621"/>
                  </a:cubicBezTo>
                  <a:cubicBezTo>
                    <a:pt x="1803" y="268"/>
                    <a:pt x="1416" y="0"/>
                    <a:pt x="90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4" name="Google Shape;184;p24"/>
          <p:cNvGrpSpPr/>
          <p:nvPr/>
        </p:nvGrpSpPr>
        <p:grpSpPr>
          <a:xfrm>
            <a:off x="358723" y="3414723"/>
            <a:ext cx="367712" cy="362823"/>
            <a:chOff x="2325470" y="1564677"/>
            <a:chExt cx="376947" cy="376920"/>
          </a:xfrm>
        </p:grpSpPr>
        <p:sp>
          <p:nvSpPr>
            <p:cNvPr id="185" name="Google Shape;185;p24"/>
            <p:cNvSpPr/>
            <p:nvPr/>
          </p:nvSpPr>
          <p:spPr>
            <a:xfrm>
              <a:off x="2325470" y="1564677"/>
              <a:ext cx="376947" cy="376920"/>
            </a:xfrm>
            <a:custGeom>
              <a:avLst/>
              <a:gdLst/>
              <a:ahLst/>
              <a:cxnLst/>
              <a:rect l="l" t="t" r="r" b="b"/>
              <a:pathLst>
                <a:path w="13983" h="13982" extrusionOk="0">
                  <a:moveTo>
                    <a:pt x="6991" y="0"/>
                  </a:moveTo>
                  <a:cubicBezTo>
                    <a:pt x="3131" y="0"/>
                    <a:pt x="1" y="3131"/>
                    <a:pt x="1" y="6991"/>
                  </a:cubicBezTo>
                  <a:cubicBezTo>
                    <a:pt x="1" y="10851"/>
                    <a:pt x="3131" y="13981"/>
                    <a:pt x="6991" y="13981"/>
                  </a:cubicBezTo>
                  <a:cubicBezTo>
                    <a:pt x="10852" y="13981"/>
                    <a:pt x="13982" y="10853"/>
                    <a:pt x="13982" y="6991"/>
                  </a:cubicBezTo>
                  <a:cubicBezTo>
                    <a:pt x="13982" y="3131"/>
                    <a:pt x="10852" y="0"/>
                    <a:pt x="69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24"/>
            <p:cNvSpPr/>
            <p:nvPr/>
          </p:nvSpPr>
          <p:spPr>
            <a:xfrm>
              <a:off x="2325470" y="1601016"/>
              <a:ext cx="340581" cy="340581"/>
            </a:xfrm>
            <a:custGeom>
              <a:avLst/>
              <a:gdLst/>
              <a:ahLst/>
              <a:cxnLst/>
              <a:rect l="l" t="t" r="r" b="b"/>
              <a:pathLst>
                <a:path w="12634" h="12634" extrusionOk="0">
                  <a:moveTo>
                    <a:pt x="2867" y="1"/>
                  </a:moveTo>
                  <a:cubicBezTo>
                    <a:pt x="1130" y="1272"/>
                    <a:pt x="1" y="3325"/>
                    <a:pt x="1" y="5643"/>
                  </a:cubicBezTo>
                  <a:cubicBezTo>
                    <a:pt x="1" y="9505"/>
                    <a:pt x="3129" y="12633"/>
                    <a:pt x="6991" y="12633"/>
                  </a:cubicBezTo>
                  <a:cubicBezTo>
                    <a:pt x="9310" y="12633"/>
                    <a:pt x="11362" y="11504"/>
                    <a:pt x="12634" y="9767"/>
                  </a:cubicBezTo>
                  <a:lnTo>
                    <a:pt x="12634" y="9767"/>
                  </a:lnTo>
                  <a:cubicBezTo>
                    <a:pt x="11479" y="10613"/>
                    <a:pt x="10053" y="11114"/>
                    <a:pt x="8511" y="11114"/>
                  </a:cubicBezTo>
                  <a:cubicBezTo>
                    <a:pt x="4649" y="11114"/>
                    <a:pt x="1521" y="7985"/>
                    <a:pt x="1521" y="4123"/>
                  </a:cubicBezTo>
                  <a:cubicBezTo>
                    <a:pt x="1521" y="2581"/>
                    <a:pt x="2021" y="1156"/>
                    <a:pt x="2867"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24"/>
            <p:cNvSpPr/>
            <p:nvPr/>
          </p:nvSpPr>
          <p:spPr>
            <a:xfrm>
              <a:off x="2325470" y="1564677"/>
              <a:ext cx="376947" cy="376920"/>
            </a:xfrm>
            <a:custGeom>
              <a:avLst/>
              <a:gdLst/>
              <a:ahLst/>
              <a:cxnLst/>
              <a:rect l="l" t="t" r="r" b="b"/>
              <a:pathLst>
                <a:path w="13983" h="13982" extrusionOk="0">
                  <a:moveTo>
                    <a:pt x="6765" y="17"/>
                  </a:moveTo>
                  <a:lnTo>
                    <a:pt x="6765" y="3377"/>
                  </a:lnTo>
                  <a:cubicBezTo>
                    <a:pt x="5893" y="3360"/>
                    <a:pt x="5036" y="3256"/>
                    <a:pt x="4197" y="3059"/>
                  </a:cubicBezTo>
                  <a:cubicBezTo>
                    <a:pt x="4766" y="1335"/>
                    <a:pt x="5700" y="165"/>
                    <a:pt x="6765" y="17"/>
                  </a:cubicBezTo>
                  <a:close/>
                  <a:moveTo>
                    <a:pt x="7216" y="17"/>
                  </a:moveTo>
                  <a:cubicBezTo>
                    <a:pt x="8283" y="165"/>
                    <a:pt x="9215" y="1335"/>
                    <a:pt x="9786" y="3059"/>
                  </a:cubicBezTo>
                  <a:cubicBezTo>
                    <a:pt x="8946" y="3257"/>
                    <a:pt x="8088" y="3360"/>
                    <a:pt x="7216" y="3377"/>
                  </a:cubicBezTo>
                  <a:lnTo>
                    <a:pt x="7216" y="17"/>
                  </a:lnTo>
                  <a:close/>
                  <a:moveTo>
                    <a:pt x="4065" y="3490"/>
                  </a:moveTo>
                  <a:cubicBezTo>
                    <a:pt x="4947" y="3701"/>
                    <a:pt x="5849" y="3811"/>
                    <a:pt x="6765" y="3828"/>
                  </a:cubicBezTo>
                  <a:lnTo>
                    <a:pt x="6765" y="6766"/>
                  </a:lnTo>
                  <a:lnTo>
                    <a:pt x="3611" y="6766"/>
                  </a:lnTo>
                  <a:cubicBezTo>
                    <a:pt x="3630" y="5576"/>
                    <a:pt x="3793" y="4460"/>
                    <a:pt x="4065" y="3490"/>
                  </a:cubicBezTo>
                  <a:close/>
                  <a:moveTo>
                    <a:pt x="9918" y="3492"/>
                  </a:moveTo>
                  <a:cubicBezTo>
                    <a:pt x="10190" y="4460"/>
                    <a:pt x="10351" y="5576"/>
                    <a:pt x="10370" y="6766"/>
                  </a:cubicBezTo>
                  <a:lnTo>
                    <a:pt x="7216" y="6766"/>
                  </a:lnTo>
                  <a:lnTo>
                    <a:pt x="7216" y="3828"/>
                  </a:lnTo>
                  <a:cubicBezTo>
                    <a:pt x="8133" y="3813"/>
                    <a:pt x="9035" y="3703"/>
                    <a:pt x="9918" y="3492"/>
                  </a:cubicBezTo>
                  <a:close/>
                  <a:moveTo>
                    <a:pt x="6765" y="7217"/>
                  </a:moveTo>
                  <a:lnTo>
                    <a:pt x="6765" y="10156"/>
                  </a:lnTo>
                  <a:cubicBezTo>
                    <a:pt x="5849" y="10171"/>
                    <a:pt x="4947" y="10281"/>
                    <a:pt x="4065" y="10491"/>
                  </a:cubicBezTo>
                  <a:cubicBezTo>
                    <a:pt x="3793" y="9522"/>
                    <a:pt x="3630" y="8406"/>
                    <a:pt x="3611" y="7217"/>
                  </a:cubicBezTo>
                  <a:close/>
                  <a:moveTo>
                    <a:pt x="10370" y="7217"/>
                  </a:moveTo>
                  <a:cubicBezTo>
                    <a:pt x="10353" y="8406"/>
                    <a:pt x="10190" y="9522"/>
                    <a:pt x="9918" y="10491"/>
                  </a:cubicBezTo>
                  <a:cubicBezTo>
                    <a:pt x="9035" y="10281"/>
                    <a:pt x="8133" y="10171"/>
                    <a:pt x="7216" y="10156"/>
                  </a:cubicBezTo>
                  <a:lnTo>
                    <a:pt x="7216" y="7217"/>
                  </a:lnTo>
                  <a:close/>
                  <a:moveTo>
                    <a:pt x="6765" y="10606"/>
                  </a:moveTo>
                  <a:lnTo>
                    <a:pt x="6765" y="13964"/>
                  </a:lnTo>
                  <a:cubicBezTo>
                    <a:pt x="5700" y="13819"/>
                    <a:pt x="4766" y="12648"/>
                    <a:pt x="4197" y="10925"/>
                  </a:cubicBezTo>
                  <a:cubicBezTo>
                    <a:pt x="5036" y="10726"/>
                    <a:pt x="5893" y="10622"/>
                    <a:pt x="6765" y="10606"/>
                  </a:cubicBezTo>
                  <a:close/>
                  <a:moveTo>
                    <a:pt x="7216" y="10606"/>
                  </a:moveTo>
                  <a:cubicBezTo>
                    <a:pt x="8088" y="10622"/>
                    <a:pt x="8946" y="10726"/>
                    <a:pt x="9786" y="10925"/>
                  </a:cubicBezTo>
                  <a:cubicBezTo>
                    <a:pt x="9215" y="12648"/>
                    <a:pt x="8283" y="13819"/>
                    <a:pt x="7216" y="13964"/>
                  </a:cubicBezTo>
                  <a:lnTo>
                    <a:pt x="7216" y="10606"/>
                  </a:lnTo>
                  <a:close/>
                  <a:moveTo>
                    <a:pt x="6991" y="0"/>
                  </a:moveTo>
                  <a:cubicBezTo>
                    <a:pt x="6453" y="0"/>
                    <a:pt x="5931" y="64"/>
                    <a:pt x="5427" y="178"/>
                  </a:cubicBezTo>
                  <a:cubicBezTo>
                    <a:pt x="4737" y="763"/>
                    <a:pt x="4157" y="1726"/>
                    <a:pt x="3758" y="2942"/>
                  </a:cubicBezTo>
                  <a:cubicBezTo>
                    <a:pt x="3112" y="2764"/>
                    <a:pt x="2480" y="2531"/>
                    <a:pt x="1860" y="2247"/>
                  </a:cubicBezTo>
                  <a:cubicBezTo>
                    <a:pt x="1754" y="2360"/>
                    <a:pt x="1651" y="2478"/>
                    <a:pt x="1553" y="2599"/>
                  </a:cubicBezTo>
                  <a:cubicBezTo>
                    <a:pt x="2230" y="2920"/>
                    <a:pt x="2920" y="3177"/>
                    <a:pt x="3626" y="3372"/>
                  </a:cubicBezTo>
                  <a:cubicBezTo>
                    <a:pt x="3344" y="4378"/>
                    <a:pt x="3179" y="5529"/>
                    <a:pt x="3160" y="6766"/>
                  </a:cubicBezTo>
                  <a:lnTo>
                    <a:pt x="6" y="6766"/>
                  </a:lnTo>
                  <a:cubicBezTo>
                    <a:pt x="4" y="6840"/>
                    <a:pt x="1" y="6916"/>
                    <a:pt x="1" y="6991"/>
                  </a:cubicBezTo>
                  <a:cubicBezTo>
                    <a:pt x="1" y="7066"/>
                    <a:pt x="4" y="7142"/>
                    <a:pt x="6" y="7217"/>
                  </a:cubicBezTo>
                  <a:lnTo>
                    <a:pt x="3160" y="7217"/>
                  </a:lnTo>
                  <a:cubicBezTo>
                    <a:pt x="3179" y="8452"/>
                    <a:pt x="3344" y="9606"/>
                    <a:pt x="3626" y="10610"/>
                  </a:cubicBezTo>
                  <a:cubicBezTo>
                    <a:pt x="2920" y="10805"/>
                    <a:pt x="2228" y="11064"/>
                    <a:pt x="1553" y="11382"/>
                  </a:cubicBezTo>
                  <a:cubicBezTo>
                    <a:pt x="1651" y="11504"/>
                    <a:pt x="1754" y="11622"/>
                    <a:pt x="1858" y="11735"/>
                  </a:cubicBezTo>
                  <a:cubicBezTo>
                    <a:pt x="2478" y="11451"/>
                    <a:pt x="3112" y="11218"/>
                    <a:pt x="3758" y="11040"/>
                  </a:cubicBezTo>
                  <a:cubicBezTo>
                    <a:pt x="4157" y="12256"/>
                    <a:pt x="4737" y="13219"/>
                    <a:pt x="5427" y="13803"/>
                  </a:cubicBezTo>
                  <a:cubicBezTo>
                    <a:pt x="5929" y="13918"/>
                    <a:pt x="6453" y="13981"/>
                    <a:pt x="6991" y="13981"/>
                  </a:cubicBezTo>
                  <a:cubicBezTo>
                    <a:pt x="7529" y="13981"/>
                    <a:pt x="8052" y="13918"/>
                    <a:pt x="8556" y="13803"/>
                  </a:cubicBezTo>
                  <a:cubicBezTo>
                    <a:pt x="9245" y="13219"/>
                    <a:pt x="9824" y="12256"/>
                    <a:pt x="10223" y="11040"/>
                  </a:cubicBezTo>
                  <a:cubicBezTo>
                    <a:pt x="10869" y="11220"/>
                    <a:pt x="11503" y="11451"/>
                    <a:pt x="12123" y="11735"/>
                  </a:cubicBezTo>
                  <a:cubicBezTo>
                    <a:pt x="12229" y="11620"/>
                    <a:pt x="12330" y="11504"/>
                    <a:pt x="12430" y="11382"/>
                  </a:cubicBezTo>
                  <a:cubicBezTo>
                    <a:pt x="11753" y="11064"/>
                    <a:pt x="11061" y="10805"/>
                    <a:pt x="10355" y="10610"/>
                  </a:cubicBezTo>
                  <a:cubicBezTo>
                    <a:pt x="10637" y="9604"/>
                    <a:pt x="10804" y="8452"/>
                    <a:pt x="10821" y="7217"/>
                  </a:cubicBezTo>
                  <a:lnTo>
                    <a:pt x="13975" y="7217"/>
                  </a:lnTo>
                  <a:cubicBezTo>
                    <a:pt x="13979" y="7142"/>
                    <a:pt x="13982" y="7066"/>
                    <a:pt x="13982" y="6991"/>
                  </a:cubicBezTo>
                  <a:cubicBezTo>
                    <a:pt x="13982" y="6916"/>
                    <a:pt x="13979" y="6840"/>
                    <a:pt x="13975" y="6766"/>
                  </a:cubicBezTo>
                  <a:lnTo>
                    <a:pt x="10821" y="6766"/>
                  </a:lnTo>
                  <a:cubicBezTo>
                    <a:pt x="10804" y="5529"/>
                    <a:pt x="10637" y="4378"/>
                    <a:pt x="10356" y="3374"/>
                  </a:cubicBezTo>
                  <a:cubicBezTo>
                    <a:pt x="11062" y="3179"/>
                    <a:pt x="11753" y="2920"/>
                    <a:pt x="12430" y="2601"/>
                  </a:cubicBezTo>
                  <a:cubicBezTo>
                    <a:pt x="12332" y="2480"/>
                    <a:pt x="12229" y="2361"/>
                    <a:pt x="12123" y="2248"/>
                  </a:cubicBezTo>
                  <a:cubicBezTo>
                    <a:pt x="11503" y="2533"/>
                    <a:pt x="10869" y="2764"/>
                    <a:pt x="10225" y="2942"/>
                  </a:cubicBezTo>
                  <a:cubicBezTo>
                    <a:pt x="9824" y="1726"/>
                    <a:pt x="9246" y="764"/>
                    <a:pt x="8556" y="178"/>
                  </a:cubicBezTo>
                  <a:cubicBezTo>
                    <a:pt x="8052" y="64"/>
                    <a:pt x="7529" y="0"/>
                    <a:pt x="69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24"/>
            <p:cNvSpPr/>
            <p:nvPr/>
          </p:nvSpPr>
          <p:spPr>
            <a:xfrm>
              <a:off x="2644674" y="1870106"/>
              <a:ext cx="15878" cy="10945"/>
            </a:xfrm>
            <a:custGeom>
              <a:avLst/>
              <a:gdLst/>
              <a:ahLst/>
              <a:cxnLst/>
              <a:rect l="l" t="t" r="r" b="b"/>
              <a:pathLst>
                <a:path w="589" h="406" extrusionOk="0">
                  <a:moveTo>
                    <a:pt x="474" y="1"/>
                  </a:moveTo>
                  <a:cubicBezTo>
                    <a:pt x="320" y="100"/>
                    <a:pt x="162" y="195"/>
                    <a:pt x="1" y="284"/>
                  </a:cubicBezTo>
                  <a:cubicBezTo>
                    <a:pt x="95" y="323"/>
                    <a:pt x="189" y="362"/>
                    <a:pt x="282" y="405"/>
                  </a:cubicBezTo>
                  <a:cubicBezTo>
                    <a:pt x="388" y="290"/>
                    <a:pt x="489" y="174"/>
                    <a:pt x="589" y="52"/>
                  </a:cubicBezTo>
                  <a:cubicBezTo>
                    <a:pt x="551" y="33"/>
                    <a:pt x="512" y="18"/>
                    <a:pt x="474"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24"/>
            <p:cNvSpPr/>
            <p:nvPr/>
          </p:nvSpPr>
          <p:spPr>
            <a:xfrm>
              <a:off x="2367335" y="1845682"/>
              <a:ext cx="218625" cy="95915"/>
            </a:xfrm>
            <a:custGeom>
              <a:avLst/>
              <a:gdLst/>
              <a:ahLst/>
              <a:cxnLst/>
              <a:rect l="l" t="t" r="r" b="b"/>
              <a:pathLst>
                <a:path w="8110" h="3558" extrusionOk="0">
                  <a:moveTo>
                    <a:pt x="2025" y="1"/>
                  </a:moveTo>
                  <a:cubicBezTo>
                    <a:pt x="2041" y="62"/>
                    <a:pt x="2056" y="124"/>
                    <a:pt x="2073" y="186"/>
                  </a:cubicBezTo>
                  <a:cubicBezTo>
                    <a:pt x="1367" y="381"/>
                    <a:pt x="675" y="640"/>
                    <a:pt x="0" y="958"/>
                  </a:cubicBezTo>
                  <a:cubicBezTo>
                    <a:pt x="98" y="1080"/>
                    <a:pt x="201" y="1198"/>
                    <a:pt x="305" y="1311"/>
                  </a:cubicBezTo>
                  <a:cubicBezTo>
                    <a:pt x="925" y="1027"/>
                    <a:pt x="1559" y="794"/>
                    <a:pt x="2205" y="616"/>
                  </a:cubicBezTo>
                  <a:cubicBezTo>
                    <a:pt x="2604" y="1832"/>
                    <a:pt x="3184" y="2795"/>
                    <a:pt x="3874" y="3379"/>
                  </a:cubicBezTo>
                  <a:cubicBezTo>
                    <a:pt x="4376" y="3494"/>
                    <a:pt x="4900" y="3557"/>
                    <a:pt x="5438" y="3557"/>
                  </a:cubicBezTo>
                  <a:cubicBezTo>
                    <a:pt x="5976" y="3557"/>
                    <a:pt x="6499" y="3494"/>
                    <a:pt x="7003" y="3379"/>
                  </a:cubicBezTo>
                  <a:cubicBezTo>
                    <a:pt x="7416" y="3028"/>
                    <a:pt x="7789" y="2540"/>
                    <a:pt x="8110" y="1943"/>
                  </a:cubicBezTo>
                  <a:lnTo>
                    <a:pt x="8110" y="1943"/>
                  </a:lnTo>
                  <a:cubicBezTo>
                    <a:pt x="7926" y="1973"/>
                    <a:pt x="7741" y="1997"/>
                    <a:pt x="7554" y="2012"/>
                  </a:cubicBezTo>
                  <a:cubicBezTo>
                    <a:pt x="7030" y="2886"/>
                    <a:pt x="6377" y="3443"/>
                    <a:pt x="5663" y="3540"/>
                  </a:cubicBezTo>
                  <a:lnTo>
                    <a:pt x="5663" y="1916"/>
                  </a:lnTo>
                  <a:cubicBezTo>
                    <a:pt x="5512" y="1889"/>
                    <a:pt x="5361" y="1856"/>
                    <a:pt x="5212" y="1818"/>
                  </a:cubicBezTo>
                  <a:lnTo>
                    <a:pt x="5212" y="3540"/>
                  </a:lnTo>
                  <a:cubicBezTo>
                    <a:pt x="4158" y="3396"/>
                    <a:pt x="3237" y="2252"/>
                    <a:pt x="2664" y="563"/>
                  </a:cubicBezTo>
                  <a:cubicBezTo>
                    <a:pt x="2440" y="388"/>
                    <a:pt x="2226" y="201"/>
                    <a:pt x="2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24"/>
            <p:cNvSpPr/>
            <p:nvPr/>
          </p:nvSpPr>
          <p:spPr>
            <a:xfrm>
              <a:off x="2325470" y="1747072"/>
              <a:ext cx="46906" cy="12185"/>
            </a:xfrm>
            <a:custGeom>
              <a:avLst/>
              <a:gdLst/>
              <a:ahLst/>
              <a:cxnLst/>
              <a:rect l="l" t="t" r="r" b="b"/>
              <a:pathLst>
                <a:path w="1740" h="452" extrusionOk="0">
                  <a:moveTo>
                    <a:pt x="6" y="0"/>
                  </a:moveTo>
                  <a:cubicBezTo>
                    <a:pt x="4" y="74"/>
                    <a:pt x="1" y="150"/>
                    <a:pt x="1" y="225"/>
                  </a:cubicBezTo>
                  <a:cubicBezTo>
                    <a:pt x="1" y="300"/>
                    <a:pt x="4" y="376"/>
                    <a:pt x="6" y="451"/>
                  </a:cubicBezTo>
                  <a:lnTo>
                    <a:pt x="1740" y="451"/>
                  </a:lnTo>
                  <a:cubicBezTo>
                    <a:pt x="1702" y="302"/>
                    <a:pt x="1670" y="151"/>
                    <a:pt x="1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24"/>
            <p:cNvSpPr/>
            <p:nvPr/>
          </p:nvSpPr>
          <p:spPr>
            <a:xfrm>
              <a:off x="2367335" y="1625224"/>
              <a:ext cx="18304" cy="15447"/>
            </a:xfrm>
            <a:custGeom>
              <a:avLst/>
              <a:gdLst/>
              <a:ahLst/>
              <a:cxnLst/>
              <a:rect l="l" t="t" r="r" b="b"/>
              <a:pathLst>
                <a:path w="679" h="573" extrusionOk="0">
                  <a:moveTo>
                    <a:pt x="307" y="1"/>
                  </a:moveTo>
                  <a:cubicBezTo>
                    <a:pt x="201" y="115"/>
                    <a:pt x="98" y="232"/>
                    <a:pt x="0" y="353"/>
                  </a:cubicBezTo>
                  <a:cubicBezTo>
                    <a:pt x="163" y="431"/>
                    <a:pt x="327" y="504"/>
                    <a:pt x="492" y="573"/>
                  </a:cubicBezTo>
                  <a:cubicBezTo>
                    <a:pt x="548" y="434"/>
                    <a:pt x="612" y="297"/>
                    <a:pt x="679" y="162"/>
                  </a:cubicBezTo>
                  <a:cubicBezTo>
                    <a:pt x="554" y="110"/>
                    <a:pt x="430" y="57"/>
                    <a:pt x="307"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24"/>
            <p:cNvSpPr/>
            <p:nvPr/>
          </p:nvSpPr>
          <p:spPr>
            <a:xfrm>
              <a:off x="2368009" y="1692348"/>
              <a:ext cx="291815" cy="121578"/>
            </a:xfrm>
            <a:custGeom>
              <a:avLst/>
              <a:gdLst/>
              <a:ahLst/>
              <a:cxnLst/>
              <a:rect l="l" t="t" r="r" b="b"/>
              <a:pathLst>
                <a:path w="10825" h="4510" extrusionOk="0">
                  <a:moveTo>
                    <a:pt x="691" y="0"/>
                  </a:moveTo>
                  <a:cubicBezTo>
                    <a:pt x="311" y="0"/>
                    <a:pt x="1" y="310"/>
                    <a:pt x="1" y="692"/>
                  </a:cubicBezTo>
                  <a:lnTo>
                    <a:pt x="1" y="3819"/>
                  </a:lnTo>
                  <a:cubicBezTo>
                    <a:pt x="1" y="4201"/>
                    <a:pt x="311" y="4510"/>
                    <a:pt x="691" y="4510"/>
                  </a:cubicBezTo>
                  <a:lnTo>
                    <a:pt x="10134" y="4510"/>
                  </a:lnTo>
                  <a:cubicBezTo>
                    <a:pt x="10516" y="4510"/>
                    <a:pt x="10824" y="4201"/>
                    <a:pt x="10824" y="3819"/>
                  </a:cubicBezTo>
                  <a:lnTo>
                    <a:pt x="10824" y="692"/>
                  </a:lnTo>
                  <a:cubicBezTo>
                    <a:pt x="10824" y="310"/>
                    <a:pt x="10516" y="0"/>
                    <a:pt x="101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24"/>
            <p:cNvSpPr/>
            <p:nvPr/>
          </p:nvSpPr>
          <p:spPr>
            <a:xfrm>
              <a:off x="2368009" y="1692375"/>
              <a:ext cx="291815" cy="121551"/>
            </a:xfrm>
            <a:custGeom>
              <a:avLst/>
              <a:gdLst/>
              <a:ahLst/>
              <a:cxnLst/>
              <a:rect l="l" t="t" r="r" b="b"/>
              <a:pathLst>
                <a:path w="10825" h="4509" extrusionOk="0">
                  <a:moveTo>
                    <a:pt x="679" y="1"/>
                  </a:moveTo>
                  <a:cubicBezTo>
                    <a:pt x="304" y="8"/>
                    <a:pt x="1" y="313"/>
                    <a:pt x="1" y="690"/>
                  </a:cubicBezTo>
                  <a:lnTo>
                    <a:pt x="1" y="3818"/>
                  </a:lnTo>
                  <a:cubicBezTo>
                    <a:pt x="1" y="4200"/>
                    <a:pt x="311" y="4509"/>
                    <a:pt x="691" y="4509"/>
                  </a:cubicBezTo>
                  <a:lnTo>
                    <a:pt x="10134" y="4509"/>
                  </a:lnTo>
                  <a:cubicBezTo>
                    <a:pt x="10511" y="4509"/>
                    <a:pt x="10816" y="4207"/>
                    <a:pt x="10824" y="3832"/>
                  </a:cubicBezTo>
                  <a:cubicBezTo>
                    <a:pt x="10819" y="3832"/>
                    <a:pt x="10816" y="3834"/>
                    <a:pt x="10811" y="3834"/>
                  </a:cubicBezTo>
                  <a:lnTo>
                    <a:pt x="4286" y="3834"/>
                  </a:lnTo>
                  <a:cubicBezTo>
                    <a:pt x="2293" y="3834"/>
                    <a:pt x="678" y="2218"/>
                    <a:pt x="678" y="225"/>
                  </a:cubicBezTo>
                  <a:lnTo>
                    <a:pt x="678" y="14"/>
                  </a:lnTo>
                  <a:cubicBezTo>
                    <a:pt x="678" y="9"/>
                    <a:pt x="679" y="6"/>
                    <a:pt x="679"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2456564" y="1722729"/>
              <a:ext cx="48658" cy="60816"/>
            </a:xfrm>
            <a:custGeom>
              <a:avLst/>
              <a:gdLst/>
              <a:ahLst/>
              <a:cxnLst/>
              <a:rect l="l" t="t" r="r" b="b"/>
              <a:pathLst>
                <a:path w="1805" h="2256" extrusionOk="0">
                  <a:moveTo>
                    <a:pt x="225" y="0"/>
                  </a:moveTo>
                  <a:cubicBezTo>
                    <a:pt x="101" y="0"/>
                    <a:pt x="0" y="102"/>
                    <a:pt x="0" y="227"/>
                  </a:cubicBezTo>
                  <a:lnTo>
                    <a:pt x="0" y="2031"/>
                  </a:lnTo>
                  <a:cubicBezTo>
                    <a:pt x="0" y="2154"/>
                    <a:pt x="101" y="2255"/>
                    <a:pt x="225" y="2255"/>
                  </a:cubicBezTo>
                  <a:lnTo>
                    <a:pt x="1578" y="2255"/>
                  </a:lnTo>
                  <a:cubicBezTo>
                    <a:pt x="1703" y="2255"/>
                    <a:pt x="1805" y="2154"/>
                    <a:pt x="1805" y="2031"/>
                  </a:cubicBezTo>
                  <a:cubicBezTo>
                    <a:pt x="1805" y="1906"/>
                    <a:pt x="1703" y="1805"/>
                    <a:pt x="1578" y="1805"/>
                  </a:cubicBezTo>
                  <a:lnTo>
                    <a:pt x="451" y="1805"/>
                  </a:lnTo>
                  <a:lnTo>
                    <a:pt x="451" y="1354"/>
                  </a:lnTo>
                  <a:lnTo>
                    <a:pt x="1409" y="1354"/>
                  </a:lnTo>
                  <a:cubicBezTo>
                    <a:pt x="1534" y="1354"/>
                    <a:pt x="1635" y="1253"/>
                    <a:pt x="1635" y="1128"/>
                  </a:cubicBezTo>
                  <a:cubicBezTo>
                    <a:pt x="1635" y="1003"/>
                    <a:pt x="1534" y="903"/>
                    <a:pt x="1409" y="903"/>
                  </a:cubicBezTo>
                  <a:lnTo>
                    <a:pt x="451" y="903"/>
                  </a:lnTo>
                  <a:lnTo>
                    <a:pt x="451" y="451"/>
                  </a:lnTo>
                  <a:lnTo>
                    <a:pt x="1578" y="451"/>
                  </a:lnTo>
                  <a:cubicBezTo>
                    <a:pt x="1703" y="451"/>
                    <a:pt x="1805" y="352"/>
                    <a:pt x="1805" y="227"/>
                  </a:cubicBezTo>
                  <a:cubicBezTo>
                    <a:pt x="1805" y="102"/>
                    <a:pt x="1703"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24"/>
            <p:cNvSpPr/>
            <p:nvPr/>
          </p:nvSpPr>
          <p:spPr>
            <a:xfrm>
              <a:off x="2397312" y="1722729"/>
              <a:ext cx="48604" cy="60816"/>
            </a:xfrm>
            <a:custGeom>
              <a:avLst/>
              <a:gdLst/>
              <a:ahLst/>
              <a:cxnLst/>
              <a:rect l="l" t="t" r="r" b="b"/>
              <a:pathLst>
                <a:path w="1803" h="2256" extrusionOk="0">
                  <a:moveTo>
                    <a:pt x="1578" y="0"/>
                  </a:moveTo>
                  <a:cubicBezTo>
                    <a:pt x="1453" y="0"/>
                    <a:pt x="1352" y="102"/>
                    <a:pt x="1352" y="227"/>
                  </a:cubicBezTo>
                  <a:lnTo>
                    <a:pt x="1352" y="1354"/>
                  </a:lnTo>
                  <a:lnTo>
                    <a:pt x="404" y="91"/>
                  </a:lnTo>
                  <a:cubicBezTo>
                    <a:pt x="362" y="34"/>
                    <a:pt x="295" y="1"/>
                    <a:pt x="225" y="1"/>
                  </a:cubicBezTo>
                  <a:cubicBezTo>
                    <a:pt x="202" y="1"/>
                    <a:pt x="178" y="5"/>
                    <a:pt x="154" y="12"/>
                  </a:cubicBezTo>
                  <a:cubicBezTo>
                    <a:pt x="62" y="43"/>
                    <a:pt x="0" y="129"/>
                    <a:pt x="0" y="227"/>
                  </a:cubicBezTo>
                  <a:lnTo>
                    <a:pt x="0" y="2031"/>
                  </a:lnTo>
                  <a:cubicBezTo>
                    <a:pt x="0" y="2154"/>
                    <a:pt x="99" y="2255"/>
                    <a:pt x="225" y="2255"/>
                  </a:cubicBezTo>
                  <a:cubicBezTo>
                    <a:pt x="350" y="2255"/>
                    <a:pt x="451" y="2156"/>
                    <a:pt x="451" y="2031"/>
                  </a:cubicBezTo>
                  <a:lnTo>
                    <a:pt x="451" y="903"/>
                  </a:lnTo>
                  <a:lnTo>
                    <a:pt x="1398" y="2166"/>
                  </a:lnTo>
                  <a:cubicBezTo>
                    <a:pt x="1441" y="2224"/>
                    <a:pt x="1508" y="2255"/>
                    <a:pt x="1578" y="2255"/>
                  </a:cubicBezTo>
                  <a:cubicBezTo>
                    <a:pt x="1602" y="2255"/>
                    <a:pt x="1626" y="2252"/>
                    <a:pt x="1648" y="2245"/>
                  </a:cubicBezTo>
                  <a:cubicBezTo>
                    <a:pt x="1741" y="2214"/>
                    <a:pt x="1803" y="2127"/>
                    <a:pt x="1803" y="2031"/>
                  </a:cubicBezTo>
                  <a:lnTo>
                    <a:pt x="1803" y="227"/>
                  </a:lnTo>
                  <a:cubicBezTo>
                    <a:pt x="1803" y="102"/>
                    <a:pt x="1701"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24"/>
            <p:cNvSpPr/>
            <p:nvPr/>
          </p:nvSpPr>
          <p:spPr>
            <a:xfrm>
              <a:off x="2511908" y="1722729"/>
              <a:ext cx="68229" cy="60816"/>
            </a:xfrm>
            <a:custGeom>
              <a:avLst/>
              <a:gdLst/>
              <a:ahLst/>
              <a:cxnLst/>
              <a:rect l="l" t="t" r="r" b="b"/>
              <a:pathLst>
                <a:path w="2531" h="2256" extrusionOk="0">
                  <a:moveTo>
                    <a:pt x="1266" y="0"/>
                  </a:moveTo>
                  <a:cubicBezTo>
                    <a:pt x="1165" y="0"/>
                    <a:pt x="1076" y="67"/>
                    <a:pt x="1049" y="165"/>
                  </a:cubicBezTo>
                  <a:lnTo>
                    <a:pt x="759" y="1198"/>
                  </a:lnTo>
                  <a:lnTo>
                    <a:pt x="468" y="165"/>
                  </a:lnTo>
                  <a:cubicBezTo>
                    <a:pt x="441" y="65"/>
                    <a:pt x="348" y="1"/>
                    <a:pt x="250" y="1"/>
                  </a:cubicBezTo>
                  <a:cubicBezTo>
                    <a:pt x="230" y="1"/>
                    <a:pt x="210" y="4"/>
                    <a:pt x="190" y="9"/>
                  </a:cubicBezTo>
                  <a:cubicBezTo>
                    <a:pt x="70" y="43"/>
                    <a:pt x="0" y="167"/>
                    <a:pt x="34" y="288"/>
                  </a:cubicBezTo>
                  <a:lnTo>
                    <a:pt x="541" y="2091"/>
                  </a:lnTo>
                  <a:cubicBezTo>
                    <a:pt x="569" y="2188"/>
                    <a:pt x="658" y="2255"/>
                    <a:pt x="759" y="2255"/>
                  </a:cubicBezTo>
                  <a:cubicBezTo>
                    <a:pt x="860" y="2255"/>
                    <a:pt x="948" y="2188"/>
                    <a:pt x="975" y="2091"/>
                  </a:cubicBezTo>
                  <a:lnTo>
                    <a:pt x="1266" y="1059"/>
                  </a:lnTo>
                  <a:lnTo>
                    <a:pt x="1556" y="2091"/>
                  </a:lnTo>
                  <a:cubicBezTo>
                    <a:pt x="1583" y="2188"/>
                    <a:pt x="1672" y="2255"/>
                    <a:pt x="1773" y="2255"/>
                  </a:cubicBezTo>
                  <a:cubicBezTo>
                    <a:pt x="1874" y="2255"/>
                    <a:pt x="1964" y="2188"/>
                    <a:pt x="1991" y="2091"/>
                  </a:cubicBezTo>
                  <a:lnTo>
                    <a:pt x="2498" y="288"/>
                  </a:lnTo>
                  <a:cubicBezTo>
                    <a:pt x="2531" y="168"/>
                    <a:pt x="2462" y="43"/>
                    <a:pt x="2342" y="9"/>
                  </a:cubicBezTo>
                  <a:cubicBezTo>
                    <a:pt x="2322" y="4"/>
                    <a:pt x="2302" y="1"/>
                    <a:pt x="2282" y="1"/>
                  </a:cubicBezTo>
                  <a:cubicBezTo>
                    <a:pt x="2184" y="1"/>
                    <a:pt x="2091" y="65"/>
                    <a:pt x="2063" y="165"/>
                  </a:cubicBezTo>
                  <a:lnTo>
                    <a:pt x="1773" y="1198"/>
                  </a:lnTo>
                  <a:lnTo>
                    <a:pt x="1484" y="165"/>
                  </a:lnTo>
                  <a:cubicBezTo>
                    <a:pt x="1456" y="67"/>
                    <a:pt x="1367" y="0"/>
                    <a:pt x="12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24"/>
            <p:cNvSpPr/>
            <p:nvPr/>
          </p:nvSpPr>
          <p:spPr>
            <a:xfrm>
              <a:off x="2585744" y="1722729"/>
              <a:ext cx="48631" cy="60816"/>
            </a:xfrm>
            <a:custGeom>
              <a:avLst/>
              <a:gdLst/>
              <a:ahLst/>
              <a:cxnLst/>
              <a:rect l="l" t="t" r="r" b="b"/>
              <a:pathLst>
                <a:path w="1804" h="2256" extrusionOk="0">
                  <a:moveTo>
                    <a:pt x="902" y="0"/>
                  </a:moveTo>
                  <a:cubicBezTo>
                    <a:pt x="388" y="0"/>
                    <a:pt x="1" y="268"/>
                    <a:pt x="1" y="621"/>
                  </a:cubicBezTo>
                  <a:cubicBezTo>
                    <a:pt x="1" y="1112"/>
                    <a:pt x="506" y="1253"/>
                    <a:pt x="842" y="1345"/>
                  </a:cubicBezTo>
                  <a:cubicBezTo>
                    <a:pt x="1269" y="1464"/>
                    <a:pt x="1353" y="1541"/>
                    <a:pt x="1353" y="1635"/>
                  </a:cubicBezTo>
                  <a:cubicBezTo>
                    <a:pt x="1353" y="1678"/>
                    <a:pt x="1193" y="1805"/>
                    <a:pt x="902" y="1805"/>
                  </a:cubicBezTo>
                  <a:cubicBezTo>
                    <a:pt x="611" y="1805"/>
                    <a:pt x="451" y="1678"/>
                    <a:pt x="451" y="1635"/>
                  </a:cubicBezTo>
                  <a:cubicBezTo>
                    <a:pt x="451" y="1512"/>
                    <a:pt x="350" y="1411"/>
                    <a:pt x="225" y="1411"/>
                  </a:cubicBezTo>
                  <a:cubicBezTo>
                    <a:pt x="100" y="1411"/>
                    <a:pt x="1" y="1512"/>
                    <a:pt x="1" y="1635"/>
                  </a:cubicBezTo>
                  <a:cubicBezTo>
                    <a:pt x="1" y="1990"/>
                    <a:pt x="388" y="2255"/>
                    <a:pt x="902" y="2255"/>
                  </a:cubicBezTo>
                  <a:cubicBezTo>
                    <a:pt x="1416" y="2255"/>
                    <a:pt x="1803" y="1990"/>
                    <a:pt x="1803" y="1635"/>
                  </a:cubicBezTo>
                  <a:cubicBezTo>
                    <a:pt x="1803" y="1145"/>
                    <a:pt x="1298" y="1005"/>
                    <a:pt x="962" y="910"/>
                  </a:cubicBezTo>
                  <a:cubicBezTo>
                    <a:pt x="535" y="792"/>
                    <a:pt x="451" y="715"/>
                    <a:pt x="451" y="621"/>
                  </a:cubicBezTo>
                  <a:cubicBezTo>
                    <a:pt x="451" y="580"/>
                    <a:pt x="611" y="451"/>
                    <a:pt x="902" y="451"/>
                  </a:cubicBezTo>
                  <a:cubicBezTo>
                    <a:pt x="1193" y="451"/>
                    <a:pt x="1353" y="578"/>
                    <a:pt x="1353" y="621"/>
                  </a:cubicBezTo>
                  <a:cubicBezTo>
                    <a:pt x="1353" y="746"/>
                    <a:pt x="1454" y="847"/>
                    <a:pt x="1579" y="847"/>
                  </a:cubicBezTo>
                  <a:cubicBezTo>
                    <a:pt x="1702" y="847"/>
                    <a:pt x="1803" y="746"/>
                    <a:pt x="1803" y="621"/>
                  </a:cubicBezTo>
                  <a:cubicBezTo>
                    <a:pt x="1803" y="268"/>
                    <a:pt x="1416" y="0"/>
                    <a:pt x="90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8" name="Google Shape;198;p24"/>
          <p:cNvSpPr txBox="1"/>
          <p:nvPr/>
        </p:nvSpPr>
        <p:spPr>
          <a:xfrm>
            <a:off x="726469" y="3356015"/>
            <a:ext cx="3985546" cy="10310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de-DE" sz="1600" b="1" dirty="0" err="1">
                <a:latin typeface="Barlow"/>
              </a:rPr>
              <a:t>Idea</a:t>
            </a:r>
            <a:r>
              <a:rPr lang="de-DE" sz="1300" b="1" i="0" u="none" strike="noStrike" cap="none" dirty="0">
                <a:solidFill>
                  <a:srgbClr val="000000"/>
                </a:solidFill>
                <a:latin typeface="Arial"/>
                <a:ea typeface="Arial"/>
                <a:cs typeface="Arial"/>
                <a:sym typeface="Arial"/>
              </a:rPr>
              <a:t> : </a:t>
            </a:r>
            <a:r>
              <a:rPr lang="de-DE" sz="1500" dirty="0">
                <a:latin typeface="Barlow"/>
              </a:rPr>
              <a:t>crawl </a:t>
            </a:r>
            <a:r>
              <a:rPr lang="de-DE" sz="1500" dirty="0" err="1">
                <a:latin typeface="Barlow"/>
              </a:rPr>
              <a:t>websites</a:t>
            </a:r>
            <a:r>
              <a:rPr lang="de-DE" sz="1500" dirty="0">
                <a:latin typeface="Barlow"/>
              </a:rPr>
              <a:t> </a:t>
            </a:r>
            <a:r>
              <a:rPr lang="de-DE" sz="1500" dirty="0">
                <a:latin typeface="Barlow"/>
                <a:sym typeface="Wingdings" panose="05000000000000000000" pitchFamily="2" charset="2"/>
              </a:rPr>
              <a:t></a:t>
            </a:r>
            <a:r>
              <a:rPr lang="de-DE" sz="1500" dirty="0">
                <a:latin typeface="Barlow"/>
              </a:rPr>
              <a:t> </a:t>
            </a:r>
            <a:r>
              <a:rPr lang="de-DE" sz="1500" dirty="0" err="1">
                <a:latin typeface="Barlow"/>
              </a:rPr>
              <a:t>collect</a:t>
            </a:r>
            <a:r>
              <a:rPr lang="de-DE" sz="1500" dirty="0">
                <a:latin typeface="Barlow"/>
              </a:rPr>
              <a:t> </a:t>
            </a:r>
            <a:r>
              <a:rPr lang="de-DE" sz="1500" dirty="0" err="1">
                <a:latin typeface="Barlow"/>
              </a:rPr>
              <a:t>news</a:t>
            </a:r>
            <a:r>
              <a:rPr lang="de-DE" sz="1500" dirty="0">
                <a:latin typeface="Barlow"/>
              </a:rPr>
              <a:t> </a:t>
            </a:r>
            <a:r>
              <a:rPr lang="de-DE" sz="1500" dirty="0" err="1">
                <a:latin typeface="Barlow"/>
              </a:rPr>
              <a:t>articles</a:t>
            </a:r>
            <a:r>
              <a:rPr lang="de-DE" sz="1500" dirty="0">
                <a:latin typeface="Barlow"/>
              </a:rPr>
              <a:t> </a:t>
            </a:r>
            <a:r>
              <a:rPr lang="de-DE" sz="1500" dirty="0">
                <a:latin typeface="Barlow"/>
                <a:sym typeface="Wingdings" panose="05000000000000000000" pitchFamily="2" charset="2"/>
              </a:rPr>
              <a:t></a:t>
            </a:r>
            <a:r>
              <a:rPr lang="de-DE" sz="1500" dirty="0">
                <a:latin typeface="Barlow"/>
              </a:rPr>
              <a:t> do </a:t>
            </a:r>
            <a:r>
              <a:rPr lang="de-DE" sz="1500" dirty="0" err="1">
                <a:latin typeface="Barlow"/>
              </a:rPr>
              <a:t>some</a:t>
            </a:r>
            <a:r>
              <a:rPr lang="de-DE" sz="1500" dirty="0">
                <a:latin typeface="Barlow"/>
              </a:rPr>
              <a:t> </a:t>
            </a:r>
            <a:r>
              <a:rPr lang="de-DE" sz="1500" dirty="0" err="1">
                <a:latin typeface="Barlow"/>
              </a:rPr>
              <a:t>machine</a:t>
            </a:r>
            <a:r>
              <a:rPr lang="de-DE" sz="1500" dirty="0">
                <a:latin typeface="Barlow"/>
              </a:rPr>
              <a:t> </a:t>
            </a:r>
            <a:r>
              <a:rPr lang="de-DE" sz="1500" dirty="0" err="1">
                <a:latin typeface="Barlow"/>
              </a:rPr>
              <a:t>learning</a:t>
            </a:r>
            <a:r>
              <a:rPr lang="de-DE" sz="1500" dirty="0">
                <a:latin typeface="Barlow"/>
              </a:rPr>
              <a:t> </a:t>
            </a:r>
            <a:r>
              <a:rPr lang="de-DE" sz="1500" dirty="0">
                <a:latin typeface="Barlow"/>
                <a:sym typeface="Wingdings" panose="05000000000000000000" pitchFamily="2" charset="2"/>
              </a:rPr>
              <a:t></a:t>
            </a:r>
            <a:r>
              <a:rPr lang="de-DE" sz="1500" dirty="0">
                <a:latin typeface="Barlow"/>
              </a:rPr>
              <a:t> publish </a:t>
            </a:r>
            <a:r>
              <a:rPr lang="de-DE" sz="1500" dirty="0" err="1">
                <a:latin typeface="Barlow"/>
              </a:rPr>
              <a:t>only</a:t>
            </a:r>
            <a:r>
              <a:rPr lang="de-DE" sz="1500" dirty="0">
                <a:latin typeface="Barlow"/>
              </a:rPr>
              <a:t> positive and </a:t>
            </a:r>
            <a:r>
              <a:rPr lang="de-DE" sz="1500" dirty="0" err="1">
                <a:latin typeface="Barlow"/>
              </a:rPr>
              <a:t>uplifting</a:t>
            </a:r>
            <a:r>
              <a:rPr lang="de-DE" sz="1500" dirty="0">
                <a:latin typeface="Barlow"/>
              </a:rPr>
              <a:t> </a:t>
            </a:r>
            <a:r>
              <a:rPr lang="de-DE" sz="1500" dirty="0" err="1">
                <a:latin typeface="Barlow"/>
              </a:rPr>
              <a:t>news</a:t>
            </a:r>
            <a:r>
              <a:rPr lang="de-DE" sz="1500" dirty="0">
                <a:latin typeface="Barlow"/>
              </a:rPr>
              <a:t> </a:t>
            </a:r>
            <a:r>
              <a:rPr lang="de-DE" sz="1500" dirty="0" err="1">
                <a:latin typeface="Barlow"/>
              </a:rPr>
              <a:t>to</a:t>
            </a:r>
            <a:r>
              <a:rPr lang="de-DE" sz="1500" dirty="0">
                <a:latin typeface="Barlow"/>
              </a:rPr>
              <a:t> </a:t>
            </a:r>
            <a:r>
              <a:rPr lang="de-DE" sz="1500" dirty="0" err="1">
                <a:latin typeface="Barlow"/>
              </a:rPr>
              <a:t>our</a:t>
            </a:r>
            <a:r>
              <a:rPr lang="de-DE" sz="1500" dirty="0">
                <a:latin typeface="Barlow"/>
              </a:rPr>
              <a:t> own </a:t>
            </a:r>
            <a:r>
              <a:rPr lang="de-DE" sz="1500" dirty="0" err="1">
                <a:latin typeface="Barlow"/>
              </a:rPr>
              <a:t>website</a:t>
            </a:r>
            <a:r>
              <a:rPr lang="de-DE" sz="1500" dirty="0">
                <a:latin typeface="Barlow"/>
              </a:rPr>
              <a:t> .</a:t>
            </a:r>
            <a:endParaRPr sz="1500" dirty="0">
              <a:latin typeface="Barlow"/>
            </a:endParaRPr>
          </a:p>
        </p:txBody>
      </p:sp>
      <p:pic>
        <p:nvPicPr>
          <p:cNvPr id="199" name="Google Shape;199;p24" descr="A pile of newspapers with words"/>
          <p:cNvPicPr preferRelativeResize="0"/>
          <p:nvPr/>
        </p:nvPicPr>
        <p:blipFill rotWithShape="1">
          <a:blip r:embed="rId3">
            <a:alphaModFix/>
          </a:blip>
          <a:srcRect l="1213" r="5049" b="9583"/>
          <a:stretch/>
        </p:blipFill>
        <p:spPr>
          <a:xfrm>
            <a:off x="4771968" y="1144839"/>
            <a:ext cx="4209674" cy="2907758"/>
          </a:xfrm>
          <a:prstGeom prst="rect">
            <a:avLst/>
          </a:prstGeom>
          <a:noFill/>
          <a:ln>
            <a:noFill/>
          </a:ln>
        </p:spPr>
      </p:pic>
      <p:sp>
        <p:nvSpPr>
          <p:cNvPr id="200" name="Google Shape;200;p24"/>
          <p:cNvSpPr txBox="1"/>
          <p:nvPr/>
        </p:nvSpPr>
        <p:spPr>
          <a:xfrm rot="1013841">
            <a:off x="5601030" y="2098719"/>
            <a:ext cx="2396561" cy="773299"/>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tr" sz="2000" b="1" i="0" u="none" strike="noStrike" cap="none">
                <a:solidFill>
                  <a:schemeClr val="dk2"/>
                </a:solidFill>
                <a:latin typeface="Barlow"/>
                <a:ea typeface="Barlow"/>
                <a:cs typeface="Barlow"/>
                <a:sym typeface="Barlow"/>
              </a:rPr>
              <a:t>No more BAD  NEWS! </a:t>
            </a:r>
            <a:endParaRPr sz="2000" b="1" i="0" u="none" strike="noStrike" cap="none">
              <a:solidFill>
                <a:schemeClr val="dk2"/>
              </a:solidFill>
              <a:latin typeface="Barlow"/>
              <a:ea typeface="Barlow"/>
              <a:cs typeface="Barlow"/>
              <a:sym typeface="Barlow"/>
            </a:endParaRPr>
          </a:p>
        </p:txBody>
      </p:sp>
      <p:sp>
        <p:nvSpPr>
          <p:cNvPr id="201" name="Google Shape;201;p24"/>
          <p:cNvSpPr txBox="1"/>
          <p:nvPr/>
        </p:nvSpPr>
        <p:spPr>
          <a:xfrm>
            <a:off x="727212" y="2025805"/>
            <a:ext cx="4151700" cy="800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tr" sz="1600" b="1" i="0" u="none" strike="noStrike" cap="none" dirty="0">
                <a:solidFill>
                  <a:srgbClr val="000000"/>
                </a:solidFill>
                <a:latin typeface="Barlow"/>
                <a:ea typeface="Barlow"/>
                <a:cs typeface="Barlow"/>
                <a:sym typeface="Barlow"/>
              </a:rPr>
              <a:t>Mission : </a:t>
            </a:r>
            <a:r>
              <a:rPr lang="tr" sz="1500" b="0" i="0" u="none" strike="noStrike" cap="none" dirty="0">
                <a:solidFill>
                  <a:srgbClr val="000000"/>
                </a:solidFill>
                <a:latin typeface="Barlow"/>
                <a:ea typeface="Barlow"/>
                <a:cs typeface="Barlow"/>
                <a:sym typeface="Barlow"/>
              </a:rPr>
              <a:t>Spreading joy through positive news, Sunshine Scoop inspires optimism and brighter perspectives every day.</a:t>
            </a:r>
            <a:endParaRPr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18" name="Picture 17">
            <a:extLst>
              <a:ext uri="{FF2B5EF4-FFF2-40B4-BE49-F238E27FC236}">
                <a16:creationId xmlns:a16="http://schemas.microsoft.com/office/drawing/2014/main" id="{C232678E-C4E3-320F-07F0-852CC506D0A4}"/>
              </a:ext>
            </a:extLst>
          </p:cNvPr>
          <p:cNvPicPr>
            <a:picLocks noChangeAspect="1"/>
          </p:cNvPicPr>
          <p:nvPr/>
        </p:nvPicPr>
        <p:blipFill>
          <a:blip r:embed="rId3"/>
          <a:stretch>
            <a:fillRect/>
          </a:stretch>
        </p:blipFill>
        <p:spPr>
          <a:xfrm>
            <a:off x="6595366" y="4007380"/>
            <a:ext cx="2188759" cy="731328"/>
          </a:xfrm>
          <a:prstGeom prst="rect">
            <a:avLst/>
          </a:prstGeom>
        </p:spPr>
      </p:pic>
      <p:sp>
        <p:nvSpPr>
          <p:cNvPr id="206" name="Google Shape;206;p25"/>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de-DE" dirty="0" err="1">
                <a:solidFill>
                  <a:schemeClr val="lt2"/>
                </a:solidFill>
              </a:rPr>
              <a:t>Scraping</a:t>
            </a:r>
            <a:endParaRPr dirty="0"/>
          </a:p>
        </p:txBody>
      </p:sp>
      <p:sp>
        <p:nvSpPr>
          <p:cNvPr id="221" name="Google Shape;221;p25"/>
          <p:cNvSpPr txBox="1"/>
          <p:nvPr/>
        </p:nvSpPr>
        <p:spPr>
          <a:xfrm>
            <a:off x="755875" y="3461175"/>
            <a:ext cx="7887600" cy="553957"/>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tr" sz="1600" b="1" i="0" u="none" strike="noStrike" cap="none" dirty="0">
                <a:solidFill>
                  <a:schemeClr val="dk1"/>
                </a:solidFill>
                <a:latin typeface="Barlow"/>
                <a:ea typeface="Barlow"/>
                <a:cs typeface="Barlow"/>
                <a:sym typeface="Barlow"/>
              </a:rPr>
              <a:t>  </a:t>
            </a:r>
            <a:br>
              <a:rPr lang="tr" sz="1400" b="0" i="0" u="none" strike="noStrike" cap="none" dirty="0">
                <a:solidFill>
                  <a:srgbClr val="000000"/>
                </a:solidFill>
                <a:latin typeface="Arial"/>
                <a:ea typeface="Arial"/>
                <a:cs typeface="Arial"/>
                <a:sym typeface="Arial"/>
              </a:rPr>
            </a:br>
            <a:endParaRPr sz="1400" b="0" i="0" u="none" strike="noStrike" cap="none" dirty="0">
              <a:solidFill>
                <a:srgbClr val="000000"/>
              </a:solidFill>
              <a:latin typeface="Arial"/>
              <a:ea typeface="Arial"/>
              <a:cs typeface="Arial"/>
              <a:sym typeface="Arial"/>
            </a:endParaRPr>
          </a:p>
        </p:txBody>
      </p:sp>
      <p:sp>
        <p:nvSpPr>
          <p:cNvPr id="19" name="TextBox 18">
            <a:extLst>
              <a:ext uri="{FF2B5EF4-FFF2-40B4-BE49-F238E27FC236}">
                <a16:creationId xmlns:a16="http://schemas.microsoft.com/office/drawing/2014/main" id="{F00645CD-0F34-A8ED-48E1-6EC2EDB379B8}"/>
              </a:ext>
            </a:extLst>
          </p:cNvPr>
          <p:cNvSpPr txBox="1"/>
          <p:nvPr/>
        </p:nvSpPr>
        <p:spPr>
          <a:xfrm>
            <a:off x="500526" y="1069211"/>
            <a:ext cx="3494750" cy="4524315"/>
          </a:xfrm>
          <a:prstGeom prst="rect">
            <a:avLst/>
          </a:prstGeom>
          <a:noFill/>
        </p:spPr>
        <p:txBody>
          <a:bodyPr wrap="square" rtlCol="0">
            <a:spAutoFit/>
          </a:bodyPr>
          <a:lstStyle/>
          <a:p>
            <a:r>
              <a:rPr lang="de-DE" sz="1600" dirty="0" err="1">
                <a:latin typeface="Barlow" panose="00000500000000000000" pitchFamily="2" charset="0"/>
              </a:rPr>
              <a:t>Scrapy</a:t>
            </a:r>
            <a:r>
              <a:rPr lang="de-DE" sz="1600" dirty="0">
                <a:latin typeface="Barlow" panose="00000500000000000000" pitchFamily="2" charset="0"/>
              </a:rPr>
              <a:t> </a:t>
            </a:r>
            <a:r>
              <a:rPr lang="de-DE" sz="1600" dirty="0" err="1">
                <a:latin typeface="Barlow" panose="00000500000000000000" pitchFamily="2" charset="0"/>
              </a:rPr>
              <a:t>project</a:t>
            </a:r>
            <a:r>
              <a:rPr lang="de-DE" sz="1600" dirty="0">
                <a:latin typeface="Barlow" panose="00000500000000000000" pitchFamily="2" charset="0"/>
              </a:rPr>
              <a:t> </a:t>
            </a:r>
            <a:r>
              <a:rPr lang="de-DE" sz="1600" dirty="0" err="1">
                <a:latin typeface="Barlow" panose="00000500000000000000" pitchFamily="2" charset="0"/>
              </a:rPr>
              <a:t>is</a:t>
            </a:r>
            <a:r>
              <a:rPr lang="de-DE" sz="1600" dirty="0">
                <a:latin typeface="Barlow" panose="00000500000000000000" pitchFamily="2" charset="0"/>
              </a:rPr>
              <a:t> </a:t>
            </a:r>
            <a:r>
              <a:rPr lang="de-DE" sz="1600" dirty="0" err="1">
                <a:latin typeface="Barlow" panose="00000500000000000000" pitchFamily="2" charset="0"/>
              </a:rPr>
              <a:t>created</a:t>
            </a:r>
            <a:r>
              <a:rPr lang="de-DE" sz="1600" dirty="0">
                <a:latin typeface="Barlow" panose="00000500000000000000" pitchFamily="2" charset="0"/>
              </a:rPr>
              <a:t>.</a:t>
            </a:r>
          </a:p>
          <a:p>
            <a:endParaRPr lang="de-DE" sz="1600" dirty="0">
              <a:latin typeface="Barlow" panose="00000500000000000000" pitchFamily="2" charset="0"/>
            </a:endParaRPr>
          </a:p>
          <a:p>
            <a:r>
              <a:rPr lang="en-US" sz="1600" dirty="0">
                <a:latin typeface="Barlow" panose="00000500000000000000" pitchFamily="2" charset="0"/>
              </a:rPr>
              <a:t>Define Spider Name and Start URLs.</a:t>
            </a:r>
          </a:p>
          <a:p>
            <a:endParaRPr lang="en-US" sz="1600" dirty="0">
              <a:latin typeface="Barlow" panose="00000500000000000000" pitchFamily="2" charset="0"/>
            </a:endParaRPr>
          </a:p>
          <a:p>
            <a:r>
              <a:rPr lang="en-US" sz="1600" dirty="0">
                <a:latin typeface="Barlow" panose="00000500000000000000" pitchFamily="2" charset="0"/>
              </a:rPr>
              <a:t>Define Parse Method.</a:t>
            </a:r>
          </a:p>
          <a:p>
            <a:endParaRPr lang="en-US" sz="1600" dirty="0">
              <a:latin typeface="Barlow" panose="00000500000000000000" pitchFamily="2" charset="0"/>
            </a:endParaRPr>
          </a:p>
          <a:p>
            <a:r>
              <a:rPr lang="en-US" sz="1600" dirty="0">
                <a:latin typeface="Barlow" panose="00000500000000000000" pitchFamily="2" charset="0"/>
              </a:rPr>
              <a:t>Iterate Over Links in Main Section.</a:t>
            </a:r>
          </a:p>
          <a:p>
            <a:endParaRPr lang="en-US" sz="1600" dirty="0">
              <a:latin typeface="Barlow" panose="00000500000000000000" pitchFamily="2" charset="0"/>
            </a:endParaRPr>
          </a:p>
          <a:p>
            <a:r>
              <a:rPr lang="en-US" sz="1600" dirty="0">
                <a:latin typeface="Barlow" panose="00000500000000000000" pitchFamily="2" charset="0"/>
              </a:rPr>
              <a:t>Make Requests to Links.</a:t>
            </a:r>
          </a:p>
          <a:p>
            <a:endParaRPr lang="en-US" sz="1600" dirty="0">
              <a:latin typeface="Barlow" panose="00000500000000000000" pitchFamily="2" charset="0"/>
            </a:endParaRPr>
          </a:p>
          <a:p>
            <a:r>
              <a:rPr lang="en-US" sz="1600" dirty="0">
                <a:latin typeface="Barlow" panose="00000500000000000000" pitchFamily="2" charset="0"/>
              </a:rPr>
              <a:t>Define Parse Link Method.</a:t>
            </a:r>
          </a:p>
          <a:p>
            <a:endParaRPr lang="en-US" sz="1600" dirty="0">
              <a:latin typeface="Barlow" panose="00000500000000000000" pitchFamily="2" charset="0"/>
            </a:endParaRPr>
          </a:p>
          <a:p>
            <a:r>
              <a:rPr lang="en-US" sz="1600" dirty="0">
                <a:latin typeface="Barlow" panose="00000500000000000000" pitchFamily="2" charset="0"/>
              </a:rPr>
              <a:t>Get the final output.</a:t>
            </a:r>
          </a:p>
          <a:p>
            <a:endParaRPr lang="en-US" sz="1600" dirty="0">
              <a:latin typeface="Barlow" panose="00000500000000000000" pitchFamily="2" charset="0"/>
            </a:endParaRPr>
          </a:p>
          <a:p>
            <a:endParaRPr lang="en-US" sz="1600" dirty="0">
              <a:latin typeface="Barlow" panose="00000500000000000000" pitchFamily="2" charset="0"/>
            </a:endParaRPr>
          </a:p>
          <a:p>
            <a:endParaRPr lang="en-US" sz="1600" dirty="0">
              <a:latin typeface="Barlow" panose="00000500000000000000" pitchFamily="2" charset="0"/>
            </a:endParaRPr>
          </a:p>
          <a:p>
            <a:endParaRPr lang="de-DE" sz="1600" dirty="0">
              <a:latin typeface="Barlow" panose="00000500000000000000" pitchFamily="2" charset="0"/>
            </a:endParaRPr>
          </a:p>
          <a:p>
            <a:r>
              <a:rPr lang="de-DE" sz="1600" dirty="0">
                <a:latin typeface="Barlow" panose="00000500000000000000" pitchFamily="2" charset="0"/>
              </a:rPr>
              <a:t> .</a:t>
            </a:r>
            <a:endParaRPr lang="en-US" sz="1600" dirty="0">
              <a:latin typeface="Barlow" panose="00000500000000000000" pitchFamily="2" charset="0"/>
            </a:endParaRPr>
          </a:p>
        </p:txBody>
      </p:sp>
      <p:pic>
        <p:nvPicPr>
          <p:cNvPr id="21" name="Picture 20">
            <a:extLst>
              <a:ext uri="{FF2B5EF4-FFF2-40B4-BE49-F238E27FC236}">
                <a16:creationId xmlns:a16="http://schemas.microsoft.com/office/drawing/2014/main" id="{3167CAFE-CDAA-234C-6CB1-96C2425EF084}"/>
              </a:ext>
            </a:extLst>
          </p:cNvPr>
          <p:cNvPicPr>
            <a:picLocks noChangeAspect="1"/>
          </p:cNvPicPr>
          <p:nvPr/>
        </p:nvPicPr>
        <p:blipFill>
          <a:blip r:embed="rId4"/>
          <a:stretch>
            <a:fillRect/>
          </a:stretch>
        </p:blipFill>
        <p:spPr>
          <a:xfrm>
            <a:off x="5293699" y="556038"/>
            <a:ext cx="2981325" cy="4200525"/>
          </a:xfrm>
          <a:prstGeom prst="rect">
            <a:avLst/>
          </a:prstGeom>
        </p:spPr>
      </p:pic>
      <p:pic>
        <p:nvPicPr>
          <p:cNvPr id="23" name="Picture 22">
            <a:extLst>
              <a:ext uri="{FF2B5EF4-FFF2-40B4-BE49-F238E27FC236}">
                <a16:creationId xmlns:a16="http://schemas.microsoft.com/office/drawing/2014/main" id="{D8EFFF16-0F1F-13FB-AD25-B79350BA51FD}"/>
              </a:ext>
            </a:extLst>
          </p:cNvPr>
          <p:cNvPicPr>
            <a:picLocks noChangeAspect="1"/>
          </p:cNvPicPr>
          <p:nvPr/>
        </p:nvPicPr>
        <p:blipFill rotWithShape="1">
          <a:blip r:embed="rId5"/>
          <a:srcRect b="34207"/>
          <a:stretch/>
        </p:blipFill>
        <p:spPr>
          <a:xfrm>
            <a:off x="4472554" y="674807"/>
            <a:ext cx="4521867" cy="2748262"/>
          </a:xfrm>
          <a:prstGeom prst="rect">
            <a:avLst/>
          </a:prstGeom>
        </p:spPr>
      </p:pic>
      <p:sp>
        <p:nvSpPr>
          <p:cNvPr id="26" name="Rectangle 25">
            <a:extLst>
              <a:ext uri="{FF2B5EF4-FFF2-40B4-BE49-F238E27FC236}">
                <a16:creationId xmlns:a16="http://schemas.microsoft.com/office/drawing/2014/main" id="{1E0BF3CC-3FFB-C479-7295-1316D3255BF0}"/>
              </a:ext>
            </a:extLst>
          </p:cNvPr>
          <p:cNvSpPr/>
          <p:nvPr/>
        </p:nvSpPr>
        <p:spPr>
          <a:xfrm>
            <a:off x="4704962" y="1311828"/>
            <a:ext cx="2145895" cy="30454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004EF9FA-36AB-9FBD-6E47-DF5674454D13}"/>
              </a:ext>
            </a:extLst>
          </p:cNvPr>
          <p:cNvPicPr>
            <a:picLocks noChangeAspect="1"/>
          </p:cNvPicPr>
          <p:nvPr/>
        </p:nvPicPr>
        <p:blipFill>
          <a:blip r:embed="rId6"/>
          <a:stretch>
            <a:fillRect/>
          </a:stretch>
        </p:blipFill>
        <p:spPr>
          <a:xfrm>
            <a:off x="4413500" y="692662"/>
            <a:ext cx="4611843" cy="3092195"/>
          </a:xfrm>
          <a:prstGeom prst="rect">
            <a:avLst/>
          </a:prstGeom>
        </p:spPr>
      </p:pic>
      <p:sp>
        <p:nvSpPr>
          <p:cNvPr id="29" name="Rectangle 28">
            <a:extLst>
              <a:ext uri="{FF2B5EF4-FFF2-40B4-BE49-F238E27FC236}">
                <a16:creationId xmlns:a16="http://schemas.microsoft.com/office/drawing/2014/main" id="{62DE8A32-1D7D-961B-3019-8C1AF16487AE}"/>
              </a:ext>
            </a:extLst>
          </p:cNvPr>
          <p:cNvSpPr/>
          <p:nvPr/>
        </p:nvSpPr>
        <p:spPr>
          <a:xfrm>
            <a:off x="4510454" y="2013438"/>
            <a:ext cx="4424913" cy="47478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FCC41AE9-1AB3-9111-3222-AFDF39E771C5}"/>
              </a:ext>
            </a:extLst>
          </p:cNvPr>
          <p:cNvPicPr>
            <a:picLocks noChangeAspect="1"/>
          </p:cNvPicPr>
          <p:nvPr/>
        </p:nvPicPr>
        <p:blipFill>
          <a:blip r:embed="rId7"/>
          <a:stretch>
            <a:fillRect/>
          </a:stretch>
        </p:blipFill>
        <p:spPr>
          <a:xfrm>
            <a:off x="4037453" y="607523"/>
            <a:ext cx="4945712" cy="3186262"/>
          </a:xfrm>
          <a:prstGeom prst="rect">
            <a:avLst/>
          </a:prstGeom>
        </p:spPr>
      </p:pic>
      <p:sp>
        <p:nvSpPr>
          <p:cNvPr id="33" name="Rectangle 32">
            <a:extLst>
              <a:ext uri="{FF2B5EF4-FFF2-40B4-BE49-F238E27FC236}">
                <a16:creationId xmlns:a16="http://schemas.microsoft.com/office/drawing/2014/main" id="{D62D0F6A-B742-0AD5-9414-5CF2EAE2643F}"/>
              </a:ext>
            </a:extLst>
          </p:cNvPr>
          <p:cNvSpPr/>
          <p:nvPr/>
        </p:nvSpPr>
        <p:spPr>
          <a:xfrm>
            <a:off x="4193563" y="1017725"/>
            <a:ext cx="932112" cy="3291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60F0D4CD-0D03-4D96-E260-0E31158298C0}"/>
              </a:ext>
            </a:extLst>
          </p:cNvPr>
          <p:cNvSpPr/>
          <p:nvPr/>
        </p:nvSpPr>
        <p:spPr>
          <a:xfrm flipV="1">
            <a:off x="4193563" y="2327153"/>
            <a:ext cx="951160" cy="3291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subTnLst>
                                    <p:set>
                                      <p:cBhvr override="childStyle">
                                        <p:cTn dur="1" fill="hold" display="0" masterRel="nextClick" afterEffect="1"/>
                                        <p:tgtEl>
                                          <p:spTgt spid="1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subTnLst>
                                    <p:set>
                                      <p:cBhvr override="childStyle">
                                        <p:cTn dur="1" fill="hold" display="0" masterRel="nextClick" afterEffect="1"/>
                                        <p:tgtEl>
                                          <p:spTgt spid="21"/>
                                        </p:tgtEl>
                                        <p:attrNameLst>
                                          <p:attrName>style.visibility</p:attrName>
                                        </p:attrNameLst>
                                      </p:cBhvr>
                                      <p:to>
                                        <p:strVal val="hidden"/>
                                      </p:to>
                                    </p:set>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9"/>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3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33"/>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9" grpId="0" animBg="1"/>
      <p:bldP spid="33" grpId="0" animBg="1"/>
      <p:bldP spid="3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5"/>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de-DE" dirty="0" err="1">
                <a:solidFill>
                  <a:schemeClr val="lt2"/>
                </a:solidFill>
              </a:rPr>
              <a:t>Scraping</a:t>
            </a:r>
            <a:endParaRPr dirty="0"/>
          </a:p>
        </p:txBody>
      </p:sp>
      <p:sp>
        <p:nvSpPr>
          <p:cNvPr id="221" name="Google Shape;221;p25"/>
          <p:cNvSpPr txBox="1"/>
          <p:nvPr/>
        </p:nvSpPr>
        <p:spPr>
          <a:xfrm>
            <a:off x="755875" y="3461175"/>
            <a:ext cx="7887600" cy="553957"/>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tr" sz="1600" b="1" i="0" u="none" strike="noStrike" cap="none" dirty="0">
                <a:solidFill>
                  <a:schemeClr val="dk1"/>
                </a:solidFill>
                <a:latin typeface="Barlow"/>
                <a:ea typeface="Barlow"/>
                <a:cs typeface="Barlow"/>
                <a:sym typeface="Barlow"/>
              </a:rPr>
              <a:t>:  </a:t>
            </a:r>
            <a:br>
              <a:rPr lang="tr" sz="1400" b="0" i="0" u="none" strike="noStrike" cap="none" dirty="0">
                <a:solidFill>
                  <a:srgbClr val="000000"/>
                </a:solidFill>
                <a:latin typeface="Arial"/>
                <a:ea typeface="Arial"/>
                <a:cs typeface="Arial"/>
                <a:sym typeface="Arial"/>
              </a:rPr>
            </a:br>
            <a:endParaRPr sz="1400" b="0" i="0" u="none" strike="noStrike" cap="none" dirty="0">
              <a:solidFill>
                <a:srgbClr val="000000"/>
              </a:solidFill>
              <a:latin typeface="Arial"/>
              <a:ea typeface="Arial"/>
              <a:cs typeface="Arial"/>
              <a:sym typeface="Arial"/>
            </a:endParaRPr>
          </a:p>
        </p:txBody>
      </p:sp>
      <p:grpSp>
        <p:nvGrpSpPr>
          <p:cNvPr id="231" name="Google Shape;231;p25"/>
          <p:cNvGrpSpPr/>
          <p:nvPr/>
        </p:nvGrpSpPr>
        <p:grpSpPr>
          <a:xfrm>
            <a:off x="219739" y="1186968"/>
            <a:ext cx="386358" cy="487683"/>
            <a:chOff x="2306356" y="1434966"/>
            <a:chExt cx="396061" cy="506631"/>
          </a:xfrm>
        </p:grpSpPr>
        <p:sp>
          <p:nvSpPr>
            <p:cNvPr id="232" name="Google Shape;232;p25"/>
            <p:cNvSpPr/>
            <p:nvPr/>
          </p:nvSpPr>
          <p:spPr>
            <a:xfrm>
              <a:off x="2325470" y="1564677"/>
              <a:ext cx="376947" cy="376920"/>
            </a:xfrm>
            <a:custGeom>
              <a:avLst/>
              <a:gdLst/>
              <a:ahLst/>
              <a:cxnLst/>
              <a:rect l="l" t="t" r="r" b="b"/>
              <a:pathLst>
                <a:path w="13983" h="13982" extrusionOk="0">
                  <a:moveTo>
                    <a:pt x="6991" y="0"/>
                  </a:moveTo>
                  <a:cubicBezTo>
                    <a:pt x="3131" y="0"/>
                    <a:pt x="1" y="3131"/>
                    <a:pt x="1" y="6991"/>
                  </a:cubicBezTo>
                  <a:cubicBezTo>
                    <a:pt x="1" y="10851"/>
                    <a:pt x="3131" y="13981"/>
                    <a:pt x="6991" y="13981"/>
                  </a:cubicBezTo>
                  <a:cubicBezTo>
                    <a:pt x="10852" y="13981"/>
                    <a:pt x="13982" y="10853"/>
                    <a:pt x="13982" y="6991"/>
                  </a:cubicBezTo>
                  <a:cubicBezTo>
                    <a:pt x="13982" y="3131"/>
                    <a:pt x="10852" y="0"/>
                    <a:pt x="69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25"/>
            <p:cNvSpPr/>
            <p:nvPr/>
          </p:nvSpPr>
          <p:spPr>
            <a:xfrm>
              <a:off x="2306356" y="1434966"/>
              <a:ext cx="340581" cy="340581"/>
            </a:xfrm>
            <a:custGeom>
              <a:avLst/>
              <a:gdLst/>
              <a:ahLst/>
              <a:cxnLst/>
              <a:rect l="l" t="t" r="r" b="b"/>
              <a:pathLst>
                <a:path w="12634" h="12634" extrusionOk="0">
                  <a:moveTo>
                    <a:pt x="2867" y="1"/>
                  </a:moveTo>
                  <a:cubicBezTo>
                    <a:pt x="1130" y="1272"/>
                    <a:pt x="1" y="3325"/>
                    <a:pt x="1" y="5643"/>
                  </a:cubicBezTo>
                  <a:cubicBezTo>
                    <a:pt x="1" y="9505"/>
                    <a:pt x="3129" y="12633"/>
                    <a:pt x="6991" y="12633"/>
                  </a:cubicBezTo>
                  <a:cubicBezTo>
                    <a:pt x="9310" y="12633"/>
                    <a:pt x="11362" y="11504"/>
                    <a:pt x="12634" y="9767"/>
                  </a:cubicBezTo>
                  <a:lnTo>
                    <a:pt x="12634" y="9767"/>
                  </a:lnTo>
                  <a:cubicBezTo>
                    <a:pt x="11479" y="10613"/>
                    <a:pt x="10053" y="11114"/>
                    <a:pt x="8511" y="11114"/>
                  </a:cubicBezTo>
                  <a:cubicBezTo>
                    <a:pt x="4649" y="11114"/>
                    <a:pt x="1521" y="7985"/>
                    <a:pt x="1521" y="4123"/>
                  </a:cubicBezTo>
                  <a:cubicBezTo>
                    <a:pt x="1521" y="2581"/>
                    <a:pt x="2021" y="1156"/>
                    <a:pt x="2867"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25"/>
            <p:cNvSpPr/>
            <p:nvPr/>
          </p:nvSpPr>
          <p:spPr>
            <a:xfrm>
              <a:off x="2325470" y="1564677"/>
              <a:ext cx="376947" cy="376920"/>
            </a:xfrm>
            <a:custGeom>
              <a:avLst/>
              <a:gdLst/>
              <a:ahLst/>
              <a:cxnLst/>
              <a:rect l="l" t="t" r="r" b="b"/>
              <a:pathLst>
                <a:path w="13983" h="13982" extrusionOk="0">
                  <a:moveTo>
                    <a:pt x="6765" y="17"/>
                  </a:moveTo>
                  <a:lnTo>
                    <a:pt x="6765" y="3377"/>
                  </a:lnTo>
                  <a:cubicBezTo>
                    <a:pt x="5893" y="3360"/>
                    <a:pt x="5036" y="3256"/>
                    <a:pt x="4197" y="3059"/>
                  </a:cubicBezTo>
                  <a:cubicBezTo>
                    <a:pt x="4766" y="1335"/>
                    <a:pt x="5700" y="165"/>
                    <a:pt x="6765" y="17"/>
                  </a:cubicBezTo>
                  <a:close/>
                  <a:moveTo>
                    <a:pt x="7216" y="17"/>
                  </a:moveTo>
                  <a:cubicBezTo>
                    <a:pt x="8283" y="165"/>
                    <a:pt x="9215" y="1335"/>
                    <a:pt x="9786" y="3059"/>
                  </a:cubicBezTo>
                  <a:cubicBezTo>
                    <a:pt x="8946" y="3257"/>
                    <a:pt x="8088" y="3360"/>
                    <a:pt x="7216" y="3377"/>
                  </a:cubicBezTo>
                  <a:lnTo>
                    <a:pt x="7216" y="17"/>
                  </a:lnTo>
                  <a:close/>
                  <a:moveTo>
                    <a:pt x="4065" y="3490"/>
                  </a:moveTo>
                  <a:cubicBezTo>
                    <a:pt x="4947" y="3701"/>
                    <a:pt x="5849" y="3811"/>
                    <a:pt x="6765" y="3828"/>
                  </a:cubicBezTo>
                  <a:lnTo>
                    <a:pt x="6765" y="6766"/>
                  </a:lnTo>
                  <a:lnTo>
                    <a:pt x="3611" y="6766"/>
                  </a:lnTo>
                  <a:cubicBezTo>
                    <a:pt x="3630" y="5576"/>
                    <a:pt x="3793" y="4460"/>
                    <a:pt x="4065" y="3490"/>
                  </a:cubicBezTo>
                  <a:close/>
                  <a:moveTo>
                    <a:pt x="9918" y="3492"/>
                  </a:moveTo>
                  <a:cubicBezTo>
                    <a:pt x="10190" y="4460"/>
                    <a:pt x="10351" y="5576"/>
                    <a:pt x="10370" y="6766"/>
                  </a:cubicBezTo>
                  <a:lnTo>
                    <a:pt x="7216" y="6766"/>
                  </a:lnTo>
                  <a:lnTo>
                    <a:pt x="7216" y="3828"/>
                  </a:lnTo>
                  <a:cubicBezTo>
                    <a:pt x="8133" y="3813"/>
                    <a:pt x="9035" y="3703"/>
                    <a:pt x="9918" y="3492"/>
                  </a:cubicBezTo>
                  <a:close/>
                  <a:moveTo>
                    <a:pt x="6765" y="7217"/>
                  </a:moveTo>
                  <a:lnTo>
                    <a:pt x="6765" y="10156"/>
                  </a:lnTo>
                  <a:cubicBezTo>
                    <a:pt x="5849" y="10171"/>
                    <a:pt x="4947" y="10281"/>
                    <a:pt x="4065" y="10491"/>
                  </a:cubicBezTo>
                  <a:cubicBezTo>
                    <a:pt x="3793" y="9522"/>
                    <a:pt x="3630" y="8406"/>
                    <a:pt x="3611" y="7217"/>
                  </a:cubicBezTo>
                  <a:close/>
                  <a:moveTo>
                    <a:pt x="10370" y="7217"/>
                  </a:moveTo>
                  <a:cubicBezTo>
                    <a:pt x="10353" y="8406"/>
                    <a:pt x="10190" y="9522"/>
                    <a:pt x="9918" y="10491"/>
                  </a:cubicBezTo>
                  <a:cubicBezTo>
                    <a:pt x="9035" y="10281"/>
                    <a:pt x="8133" y="10171"/>
                    <a:pt x="7216" y="10156"/>
                  </a:cubicBezTo>
                  <a:lnTo>
                    <a:pt x="7216" y="7217"/>
                  </a:lnTo>
                  <a:close/>
                  <a:moveTo>
                    <a:pt x="6765" y="10606"/>
                  </a:moveTo>
                  <a:lnTo>
                    <a:pt x="6765" y="13964"/>
                  </a:lnTo>
                  <a:cubicBezTo>
                    <a:pt x="5700" y="13819"/>
                    <a:pt x="4766" y="12648"/>
                    <a:pt x="4197" y="10925"/>
                  </a:cubicBezTo>
                  <a:cubicBezTo>
                    <a:pt x="5036" y="10726"/>
                    <a:pt x="5893" y="10622"/>
                    <a:pt x="6765" y="10606"/>
                  </a:cubicBezTo>
                  <a:close/>
                  <a:moveTo>
                    <a:pt x="7216" y="10606"/>
                  </a:moveTo>
                  <a:cubicBezTo>
                    <a:pt x="8088" y="10622"/>
                    <a:pt x="8946" y="10726"/>
                    <a:pt x="9786" y="10925"/>
                  </a:cubicBezTo>
                  <a:cubicBezTo>
                    <a:pt x="9215" y="12648"/>
                    <a:pt x="8283" y="13819"/>
                    <a:pt x="7216" y="13964"/>
                  </a:cubicBezTo>
                  <a:lnTo>
                    <a:pt x="7216" y="10606"/>
                  </a:lnTo>
                  <a:close/>
                  <a:moveTo>
                    <a:pt x="6991" y="0"/>
                  </a:moveTo>
                  <a:cubicBezTo>
                    <a:pt x="6453" y="0"/>
                    <a:pt x="5931" y="64"/>
                    <a:pt x="5427" y="178"/>
                  </a:cubicBezTo>
                  <a:cubicBezTo>
                    <a:pt x="4737" y="763"/>
                    <a:pt x="4157" y="1726"/>
                    <a:pt x="3758" y="2942"/>
                  </a:cubicBezTo>
                  <a:cubicBezTo>
                    <a:pt x="3112" y="2764"/>
                    <a:pt x="2480" y="2531"/>
                    <a:pt x="1860" y="2247"/>
                  </a:cubicBezTo>
                  <a:cubicBezTo>
                    <a:pt x="1754" y="2360"/>
                    <a:pt x="1651" y="2478"/>
                    <a:pt x="1553" y="2599"/>
                  </a:cubicBezTo>
                  <a:cubicBezTo>
                    <a:pt x="2230" y="2920"/>
                    <a:pt x="2920" y="3177"/>
                    <a:pt x="3626" y="3372"/>
                  </a:cubicBezTo>
                  <a:cubicBezTo>
                    <a:pt x="3344" y="4378"/>
                    <a:pt x="3179" y="5529"/>
                    <a:pt x="3160" y="6766"/>
                  </a:cubicBezTo>
                  <a:lnTo>
                    <a:pt x="6" y="6766"/>
                  </a:lnTo>
                  <a:cubicBezTo>
                    <a:pt x="4" y="6840"/>
                    <a:pt x="1" y="6916"/>
                    <a:pt x="1" y="6991"/>
                  </a:cubicBezTo>
                  <a:cubicBezTo>
                    <a:pt x="1" y="7066"/>
                    <a:pt x="4" y="7142"/>
                    <a:pt x="6" y="7217"/>
                  </a:cubicBezTo>
                  <a:lnTo>
                    <a:pt x="3160" y="7217"/>
                  </a:lnTo>
                  <a:cubicBezTo>
                    <a:pt x="3179" y="8452"/>
                    <a:pt x="3344" y="9606"/>
                    <a:pt x="3626" y="10610"/>
                  </a:cubicBezTo>
                  <a:cubicBezTo>
                    <a:pt x="2920" y="10805"/>
                    <a:pt x="2228" y="11064"/>
                    <a:pt x="1553" y="11382"/>
                  </a:cubicBezTo>
                  <a:cubicBezTo>
                    <a:pt x="1651" y="11504"/>
                    <a:pt x="1754" y="11622"/>
                    <a:pt x="1858" y="11735"/>
                  </a:cubicBezTo>
                  <a:cubicBezTo>
                    <a:pt x="2478" y="11451"/>
                    <a:pt x="3112" y="11218"/>
                    <a:pt x="3758" y="11040"/>
                  </a:cubicBezTo>
                  <a:cubicBezTo>
                    <a:pt x="4157" y="12256"/>
                    <a:pt x="4737" y="13219"/>
                    <a:pt x="5427" y="13803"/>
                  </a:cubicBezTo>
                  <a:cubicBezTo>
                    <a:pt x="5929" y="13918"/>
                    <a:pt x="6453" y="13981"/>
                    <a:pt x="6991" y="13981"/>
                  </a:cubicBezTo>
                  <a:cubicBezTo>
                    <a:pt x="7529" y="13981"/>
                    <a:pt x="8052" y="13918"/>
                    <a:pt x="8556" y="13803"/>
                  </a:cubicBezTo>
                  <a:cubicBezTo>
                    <a:pt x="9245" y="13219"/>
                    <a:pt x="9824" y="12256"/>
                    <a:pt x="10223" y="11040"/>
                  </a:cubicBezTo>
                  <a:cubicBezTo>
                    <a:pt x="10869" y="11220"/>
                    <a:pt x="11503" y="11451"/>
                    <a:pt x="12123" y="11735"/>
                  </a:cubicBezTo>
                  <a:cubicBezTo>
                    <a:pt x="12229" y="11620"/>
                    <a:pt x="12330" y="11504"/>
                    <a:pt x="12430" y="11382"/>
                  </a:cubicBezTo>
                  <a:cubicBezTo>
                    <a:pt x="11753" y="11064"/>
                    <a:pt x="11061" y="10805"/>
                    <a:pt x="10355" y="10610"/>
                  </a:cubicBezTo>
                  <a:cubicBezTo>
                    <a:pt x="10637" y="9604"/>
                    <a:pt x="10804" y="8452"/>
                    <a:pt x="10821" y="7217"/>
                  </a:cubicBezTo>
                  <a:lnTo>
                    <a:pt x="13975" y="7217"/>
                  </a:lnTo>
                  <a:cubicBezTo>
                    <a:pt x="13979" y="7142"/>
                    <a:pt x="13982" y="7066"/>
                    <a:pt x="13982" y="6991"/>
                  </a:cubicBezTo>
                  <a:cubicBezTo>
                    <a:pt x="13982" y="6916"/>
                    <a:pt x="13979" y="6840"/>
                    <a:pt x="13975" y="6766"/>
                  </a:cubicBezTo>
                  <a:lnTo>
                    <a:pt x="10821" y="6766"/>
                  </a:lnTo>
                  <a:cubicBezTo>
                    <a:pt x="10804" y="5529"/>
                    <a:pt x="10637" y="4378"/>
                    <a:pt x="10356" y="3374"/>
                  </a:cubicBezTo>
                  <a:cubicBezTo>
                    <a:pt x="11062" y="3179"/>
                    <a:pt x="11753" y="2920"/>
                    <a:pt x="12430" y="2601"/>
                  </a:cubicBezTo>
                  <a:cubicBezTo>
                    <a:pt x="12332" y="2480"/>
                    <a:pt x="12229" y="2361"/>
                    <a:pt x="12123" y="2248"/>
                  </a:cubicBezTo>
                  <a:cubicBezTo>
                    <a:pt x="11503" y="2533"/>
                    <a:pt x="10869" y="2764"/>
                    <a:pt x="10225" y="2942"/>
                  </a:cubicBezTo>
                  <a:cubicBezTo>
                    <a:pt x="9824" y="1726"/>
                    <a:pt x="9246" y="764"/>
                    <a:pt x="8556" y="178"/>
                  </a:cubicBezTo>
                  <a:cubicBezTo>
                    <a:pt x="8052" y="64"/>
                    <a:pt x="7529" y="0"/>
                    <a:pt x="69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25"/>
            <p:cNvSpPr/>
            <p:nvPr/>
          </p:nvSpPr>
          <p:spPr>
            <a:xfrm>
              <a:off x="2644674" y="1870106"/>
              <a:ext cx="15878" cy="10945"/>
            </a:xfrm>
            <a:custGeom>
              <a:avLst/>
              <a:gdLst/>
              <a:ahLst/>
              <a:cxnLst/>
              <a:rect l="l" t="t" r="r" b="b"/>
              <a:pathLst>
                <a:path w="589" h="406" extrusionOk="0">
                  <a:moveTo>
                    <a:pt x="474" y="1"/>
                  </a:moveTo>
                  <a:cubicBezTo>
                    <a:pt x="320" y="100"/>
                    <a:pt x="162" y="195"/>
                    <a:pt x="1" y="284"/>
                  </a:cubicBezTo>
                  <a:cubicBezTo>
                    <a:pt x="95" y="323"/>
                    <a:pt x="189" y="362"/>
                    <a:pt x="282" y="405"/>
                  </a:cubicBezTo>
                  <a:cubicBezTo>
                    <a:pt x="388" y="290"/>
                    <a:pt x="489" y="174"/>
                    <a:pt x="589" y="52"/>
                  </a:cubicBezTo>
                  <a:cubicBezTo>
                    <a:pt x="551" y="33"/>
                    <a:pt x="512" y="18"/>
                    <a:pt x="474"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25"/>
            <p:cNvSpPr/>
            <p:nvPr/>
          </p:nvSpPr>
          <p:spPr>
            <a:xfrm>
              <a:off x="2367335" y="1845682"/>
              <a:ext cx="218625" cy="95915"/>
            </a:xfrm>
            <a:custGeom>
              <a:avLst/>
              <a:gdLst/>
              <a:ahLst/>
              <a:cxnLst/>
              <a:rect l="l" t="t" r="r" b="b"/>
              <a:pathLst>
                <a:path w="8110" h="3558" extrusionOk="0">
                  <a:moveTo>
                    <a:pt x="2025" y="1"/>
                  </a:moveTo>
                  <a:cubicBezTo>
                    <a:pt x="2041" y="62"/>
                    <a:pt x="2056" y="124"/>
                    <a:pt x="2073" y="186"/>
                  </a:cubicBezTo>
                  <a:cubicBezTo>
                    <a:pt x="1367" y="381"/>
                    <a:pt x="675" y="640"/>
                    <a:pt x="0" y="958"/>
                  </a:cubicBezTo>
                  <a:cubicBezTo>
                    <a:pt x="98" y="1080"/>
                    <a:pt x="201" y="1198"/>
                    <a:pt x="305" y="1311"/>
                  </a:cubicBezTo>
                  <a:cubicBezTo>
                    <a:pt x="925" y="1027"/>
                    <a:pt x="1559" y="794"/>
                    <a:pt x="2205" y="616"/>
                  </a:cubicBezTo>
                  <a:cubicBezTo>
                    <a:pt x="2604" y="1832"/>
                    <a:pt x="3184" y="2795"/>
                    <a:pt x="3874" y="3379"/>
                  </a:cubicBezTo>
                  <a:cubicBezTo>
                    <a:pt x="4376" y="3494"/>
                    <a:pt x="4900" y="3557"/>
                    <a:pt x="5438" y="3557"/>
                  </a:cubicBezTo>
                  <a:cubicBezTo>
                    <a:pt x="5976" y="3557"/>
                    <a:pt x="6499" y="3494"/>
                    <a:pt x="7003" y="3379"/>
                  </a:cubicBezTo>
                  <a:cubicBezTo>
                    <a:pt x="7416" y="3028"/>
                    <a:pt x="7789" y="2540"/>
                    <a:pt x="8110" y="1943"/>
                  </a:cubicBezTo>
                  <a:lnTo>
                    <a:pt x="8110" y="1943"/>
                  </a:lnTo>
                  <a:cubicBezTo>
                    <a:pt x="7926" y="1973"/>
                    <a:pt x="7741" y="1997"/>
                    <a:pt x="7554" y="2012"/>
                  </a:cubicBezTo>
                  <a:cubicBezTo>
                    <a:pt x="7030" y="2886"/>
                    <a:pt x="6377" y="3443"/>
                    <a:pt x="5663" y="3540"/>
                  </a:cubicBezTo>
                  <a:lnTo>
                    <a:pt x="5663" y="1916"/>
                  </a:lnTo>
                  <a:cubicBezTo>
                    <a:pt x="5512" y="1889"/>
                    <a:pt x="5361" y="1856"/>
                    <a:pt x="5212" y="1818"/>
                  </a:cubicBezTo>
                  <a:lnTo>
                    <a:pt x="5212" y="3540"/>
                  </a:lnTo>
                  <a:cubicBezTo>
                    <a:pt x="4158" y="3396"/>
                    <a:pt x="3237" y="2252"/>
                    <a:pt x="2664" y="563"/>
                  </a:cubicBezTo>
                  <a:cubicBezTo>
                    <a:pt x="2440" y="388"/>
                    <a:pt x="2226" y="201"/>
                    <a:pt x="2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25"/>
            <p:cNvSpPr/>
            <p:nvPr/>
          </p:nvSpPr>
          <p:spPr>
            <a:xfrm>
              <a:off x="2325470" y="1747072"/>
              <a:ext cx="46906" cy="12185"/>
            </a:xfrm>
            <a:custGeom>
              <a:avLst/>
              <a:gdLst/>
              <a:ahLst/>
              <a:cxnLst/>
              <a:rect l="l" t="t" r="r" b="b"/>
              <a:pathLst>
                <a:path w="1740" h="452" extrusionOk="0">
                  <a:moveTo>
                    <a:pt x="6" y="0"/>
                  </a:moveTo>
                  <a:cubicBezTo>
                    <a:pt x="4" y="74"/>
                    <a:pt x="1" y="150"/>
                    <a:pt x="1" y="225"/>
                  </a:cubicBezTo>
                  <a:cubicBezTo>
                    <a:pt x="1" y="300"/>
                    <a:pt x="4" y="376"/>
                    <a:pt x="6" y="451"/>
                  </a:cubicBezTo>
                  <a:lnTo>
                    <a:pt x="1740" y="451"/>
                  </a:lnTo>
                  <a:cubicBezTo>
                    <a:pt x="1702" y="302"/>
                    <a:pt x="1670" y="151"/>
                    <a:pt x="1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25"/>
            <p:cNvSpPr/>
            <p:nvPr/>
          </p:nvSpPr>
          <p:spPr>
            <a:xfrm>
              <a:off x="2367335" y="1625224"/>
              <a:ext cx="18304" cy="15447"/>
            </a:xfrm>
            <a:custGeom>
              <a:avLst/>
              <a:gdLst/>
              <a:ahLst/>
              <a:cxnLst/>
              <a:rect l="l" t="t" r="r" b="b"/>
              <a:pathLst>
                <a:path w="679" h="573" extrusionOk="0">
                  <a:moveTo>
                    <a:pt x="307" y="1"/>
                  </a:moveTo>
                  <a:cubicBezTo>
                    <a:pt x="201" y="115"/>
                    <a:pt x="98" y="232"/>
                    <a:pt x="0" y="353"/>
                  </a:cubicBezTo>
                  <a:cubicBezTo>
                    <a:pt x="163" y="431"/>
                    <a:pt x="327" y="504"/>
                    <a:pt x="492" y="573"/>
                  </a:cubicBezTo>
                  <a:cubicBezTo>
                    <a:pt x="548" y="434"/>
                    <a:pt x="612" y="297"/>
                    <a:pt x="679" y="162"/>
                  </a:cubicBezTo>
                  <a:cubicBezTo>
                    <a:pt x="554" y="110"/>
                    <a:pt x="430" y="57"/>
                    <a:pt x="307"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25"/>
            <p:cNvSpPr/>
            <p:nvPr/>
          </p:nvSpPr>
          <p:spPr>
            <a:xfrm>
              <a:off x="2368009" y="1692348"/>
              <a:ext cx="291815" cy="121578"/>
            </a:xfrm>
            <a:custGeom>
              <a:avLst/>
              <a:gdLst/>
              <a:ahLst/>
              <a:cxnLst/>
              <a:rect l="l" t="t" r="r" b="b"/>
              <a:pathLst>
                <a:path w="10825" h="4510" extrusionOk="0">
                  <a:moveTo>
                    <a:pt x="691" y="0"/>
                  </a:moveTo>
                  <a:cubicBezTo>
                    <a:pt x="311" y="0"/>
                    <a:pt x="1" y="310"/>
                    <a:pt x="1" y="692"/>
                  </a:cubicBezTo>
                  <a:lnTo>
                    <a:pt x="1" y="3819"/>
                  </a:lnTo>
                  <a:cubicBezTo>
                    <a:pt x="1" y="4201"/>
                    <a:pt x="311" y="4510"/>
                    <a:pt x="691" y="4510"/>
                  </a:cubicBezTo>
                  <a:lnTo>
                    <a:pt x="10134" y="4510"/>
                  </a:lnTo>
                  <a:cubicBezTo>
                    <a:pt x="10516" y="4510"/>
                    <a:pt x="10824" y="4201"/>
                    <a:pt x="10824" y="3819"/>
                  </a:cubicBezTo>
                  <a:lnTo>
                    <a:pt x="10824" y="692"/>
                  </a:lnTo>
                  <a:cubicBezTo>
                    <a:pt x="10824" y="310"/>
                    <a:pt x="10516" y="0"/>
                    <a:pt x="101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25"/>
            <p:cNvSpPr/>
            <p:nvPr/>
          </p:nvSpPr>
          <p:spPr>
            <a:xfrm>
              <a:off x="2368009" y="1692375"/>
              <a:ext cx="291815" cy="121551"/>
            </a:xfrm>
            <a:custGeom>
              <a:avLst/>
              <a:gdLst/>
              <a:ahLst/>
              <a:cxnLst/>
              <a:rect l="l" t="t" r="r" b="b"/>
              <a:pathLst>
                <a:path w="10825" h="4509" extrusionOk="0">
                  <a:moveTo>
                    <a:pt x="679" y="1"/>
                  </a:moveTo>
                  <a:cubicBezTo>
                    <a:pt x="304" y="8"/>
                    <a:pt x="1" y="313"/>
                    <a:pt x="1" y="690"/>
                  </a:cubicBezTo>
                  <a:lnTo>
                    <a:pt x="1" y="3818"/>
                  </a:lnTo>
                  <a:cubicBezTo>
                    <a:pt x="1" y="4200"/>
                    <a:pt x="311" y="4509"/>
                    <a:pt x="691" y="4509"/>
                  </a:cubicBezTo>
                  <a:lnTo>
                    <a:pt x="10134" y="4509"/>
                  </a:lnTo>
                  <a:cubicBezTo>
                    <a:pt x="10511" y="4509"/>
                    <a:pt x="10816" y="4207"/>
                    <a:pt x="10824" y="3832"/>
                  </a:cubicBezTo>
                  <a:cubicBezTo>
                    <a:pt x="10819" y="3832"/>
                    <a:pt x="10816" y="3834"/>
                    <a:pt x="10811" y="3834"/>
                  </a:cubicBezTo>
                  <a:lnTo>
                    <a:pt x="4286" y="3834"/>
                  </a:lnTo>
                  <a:cubicBezTo>
                    <a:pt x="2293" y="3834"/>
                    <a:pt x="678" y="2218"/>
                    <a:pt x="678" y="225"/>
                  </a:cubicBezTo>
                  <a:lnTo>
                    <a:pt x="678" y="14"/>
                  </a:lnTo>
                  <a:cubicBezTo>
                    <a:pt x="678" y="9"/>
                    <a:pt x="679" y="6"/>
                    <a:pt x="679"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25"/>
            <p:cNvSpPr/>
            <p:nvPr/>
          </p:nvSpPr>
          <p:spPr>
            <a:xfrm>
              <a:off x="2456564" y="1722729"/>
              <a:ext cx="48658" cy="60816"/>
            </a:xfrm>
            <a:custGeom>
              <a:avLst/>
              <a:gdLst/>
              <a:ahLst/>
              <a:cxnLst/>
              <a:rect l="l" t="t" r="r" b="b"/>
              <a:pathLst>
                <a:path w="1805" h="2256" extrusionOk="0">
                  <a:moveTo>
                    <a:pt x="225" y="0"/>
                  </a:moveTo>
                  <a:cubicBezTo>
                    <a:pt x="101" y="0"/>
                    <a:pt x="0" y="102"/>
                    <a:pt x="0" y="227"/>
                  </a:cubicBezTo>
                  <a:lnTo>
                    <a:pt x="0" y="2031"/>
                  </a:lnTo>
                  <a:cubicBezTo>
                    <a:pt x="0" y="2154"/>
                    <a:pt x="101" y="2255"/>
                    <a:pt x="225" y="2255"/>
                  </a:cubicBezTo>
                  <a:lnTo>
                    <a:pt x="1578" y="2255"/>
                  </a:lnTo>
                  <a:cubicBezTo>
                    <a:pt x="1703" y="2255"/>
                    <a:pt x="1805" y="2154"/>
                    <a:pt x="1805" y="2031"/>
                  </a:cubicBezTo>
                  <a:cubicBezTo>
                    <a:pt x="1805" y="1906"/>
                    <a:pt x="1703" y="1805"/>
                    <a:pt x="1578" y="1805"/>
                  </a:cubicBezTo>
                  <a:lnTo>
                    <a:pt x="451" y="1805"/>
                  </a:lnTo>
                  <a:lnTo>
                    <a:pt x="451" y="1354"/>
                  </a:lnTo>
                  <a:lnTo>
                    <a:pt x="1409" y="1354"/>
                  </a:lnTo>
                  <a:cubicBezTo>
                    <a:pt x="1534" y="1354"/>
                    <a:pt x="1635" y="1253"/>
                    <a:pt x="1635" y="1128"/>
                  </a:cubicBezTo>
                  <a:cubicBezTo>
                    <a:pt x="1635" y="1003"/>
                    <a:pt x="1534" y="903"/>
                    <a:pt x="1409" y="903"/>
                  </a:cubicBezTo>
                  <a:lnTo>
                    <a:pt x="451" y="903"/>
                  </a:lnTo>
                  <a:lnTo>
                    <a:pt x="451" y="451"/>
                  </a:lnTo>
                  <a:lnTo>
                    <a:pt x="1578" y="451"/>
                  </a:lnTo>
                  <a:cubicBezTo>
                    <a:pt x="1703" y="451"/>
                    <a:pt x="1805" y="352"/>
                    <a:pt x="1805" y="227"/>
                  </a:cubicBezTo>
                  <a:cubicBezTo>
                    <a:pt x="1805" y="102"/>
                    <a:pt x="1703"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25"/>
            <p:cNvSpPr/>
            <p:nvPr/>
          </p:nvSpPr>
          <p:spPr>
            <a:xfrm>
              <a:off x="2397312" y="1722729"/>
              <a:ext cx="48604" cy="60816"/>
            </a:xfrm>
            <a:custGeom>
              <a:avLst/>
              <a:gdLst/>
              <a:ahLst/>
              <a:cxnLst/>
              <a:rect l="l" t="t" r="r" b="b"/>
              <a:pathLst>
                <a:path w="1803" h="2256" extrusionOk="0">
                  <a:moveTo>
                    <a:pt x="1578" y="0"/>
                  </a:moveTo>
                  <a:cubicBezTo>
                    <a:pt x="1453" y="0"/>
                    <a:pt x="1352" y="102"/>
                    <a:pt x="1352" y="227"/>
                  </a:cubicBezTo>
                  <a:lnTo>
                    <a:pt x="1352" y="1354"/>
                  </a:lnTo>
                  <a:lnTo>
                    <a:pt x="404" y="91"/>
                  </a:lnTo>
                  <a:cubicBezTo>
                    <a:pt x="362" y="34"/>
                    <a:pt x="295" y="1"/>
                    <a:pt x="225" y="1"/>
                  </a:cubicBezTo>
                  <a:cubicBezTo>
                    <a:pt x="202" y="1"/>
                    <a:pt x="178" y="5"/>
                    <a:pt x="154" y="12"/>
                  </a:cubicBezTo>
                  <a:cubicBezTo>
                    <a:pt x="62" y="43"/>
                    <a:pt x="0" y="129"/>
                    <a:pt x="0" y="227"/>
                  </a:cubicBezTo>
                  <a:lnTo>
                    <a:pt x="0" y="2031"/>
                  </a:lnTo>
                  <a:cubicBezTo>
                    <a:pt x="0" y="2154"/>
                    <a:pt x="99" y="2255"/>
                    <a:pt x="225" y="2255"/>
                  </a:cubicBezTo>
                  <a:cubicBezTo>
                    <a:pt x="350" y="2255"/>
                    <a:pt x="451" y="2156"/>
                    <a:pt x="451" y="2031"/>
                  </a:cubicBezTo>
                  <a:lnTo>
                    <a:pt x="451" y="903"/>
                  </a:lnTo>
                  <a:lnTo>
                    <a:pt x="1398" y="2166"/>
                  </a:lnTo>
                  <a:cubicBezTo>
                    <a:pt x="1441" y="2224"/>
                    <a:pt x="1508" y="2255"/>
                    <a:pt x="1578" y="2255"/>
                  </a:cubicBezTo>
                  <a:cubicBezTo>
                    <a:pt x="1602" y="2255"/>
                    <a:pt x="1626" y="2252"/>
                    <a:pt x="1648" y="2245"/>
                  </a:cubicBezTo>
                  <a:cubicBezTo>
                    <a:pt x="1741" y="2214"/>
                    <a:pt x="1803" y="2127"/>
                    <a:pt x="1803" y="2031"/>
                  </a:cubicBezTo>
                  <a:lnTo>
                    <a:pt x="1803" y="227"/>
                  </a:lnTo>
                  <a:cubicBezTo>
                    <a:pt x="1803" y="102"/>
                    <a:pt x="1701"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25"/>
            <p:cNvSpPr/>
            <p:nvPr/>
          </p:nvSpPr>
          <p:spPr>
            <a:xfrm>
              <a:off x="2511908" y="1722729"/>
              <a:ext cx="68229" cy="60816"/>
            </a:xfrm>
            <a:custGeom>
              <a:avLst/>
              <a:gdLst/>
              <a:ahLst/>
              <a:cxnLst/>
              <a:rect l="l" t="t" r="r" b="b"/>
              <a:pathLst>
                <a:path w="2531" h="2256" extrusionOk="0">
                  <a:moveTo>
                    <a:pt x="1266" y="0"/>
                  </a:moveTo>
                  <a:cubicBezTo>
                    <a:pt x="1165" y="0"/>
                    <a:pt x="1076" y="67"/>
                    <a:pt x="1049" y="165"/>
                  </a:cubicBezTo>
                  <a:lnTo>
                    <a:pt x="759" y="1198"/>
                  </a:lnTo>
                  <a:lnTo>
                    <a:pt x="468" y="165"/>
                  </a:lnTo>
                  <a:cubicBezTo>
                    <a:pt x="441" y="65"/>
                    <a:pt x="348" y="1"/>
                    <a:pt x="250" y="1"/>
                  </a:cubicBezTo>
                  <a:cubicBezTo>
                    <a:pt x="230" y="1"/>
                    <a:pt x="210" y="4"/>
                    <a:pt x="190" y="9"/>
                  </a:cubicBezTo>
                  <a:cubicBezTo>
                    <a:pt x="70" y="43"/>
                    <a:pt x="0" y="167"/>
                    <a:pt x="34" y="288"/>
                  </a:cubicBezTo>
                  <a:lnTo>
                    <a:pt x="541" y="2091"/>
                  </a:lnTo>
                  <a:cubicBezTo>
                    <a:pt x="569" y="2188"/>
                    <a:pt x="658" y="2255"/>
                    <a:pt x="759" y="2255"/>
                  </a:cubicBezTo>
                  <a:cubicBezTo>
                    <a:pt x="860" y="2255"/>
                    <a:pt x="948" y="2188"/>
                    <a:pt x="975" y="2091"/>
                  </a:cubicBezTo>
                  <a:lnTo>
                    <a:pt x="1266" y="1059"/>
                  </a:lnTo>
                  <a:lnTo>
                    <a:pt x="1556" y="2091"/>
                  </a:lnTo>
                  <a:cubicBezTo>
                    <a:pt x="1583" y="2188"/>
                    <a:pt x="1672" y="2255"/>
                    <a:pt x="1773" y="2255"/>
                  </a:cubicBezTo>
                  <a:cubicBezTo>
                    <a:pt x="1874" y="2255"/>
                    <a:pt x="1964" y="2188"/>
                    <a:pt x="1991" y="2091"/>
                  </a:cubicBezTo>
                  <a:lnTo>
                    <a:pt x="2498" y="288"/>
                  </a:lnTo>
                  <a:cubicBezTo>
                    <a:pt x="2531" y="168"/>
                    <a:pt x="2462" y="43"/>
                    <a:pt x="2342" y="9"/>
                  </a:cubicBezTo>
                  <a:cubicBezTo>
                    <a:pt x="2322" y="4"/>
                    <a:pt x="2302" y="1"/>
                    <a:pt x="2282" y="1"/>
                  </a:cubicBezTo>
                  <a:cubicBezTo>
                    <a:pt x="2184" y="1"/>
                    <a:pt x="2091" y="65"/>
                    <a:pt x="2063" y="165"/>
                  </a:cubicBezTo>
                  <a:lnTo>
                    <a:pt x="1773" y="1198"/>
                  </a:lnTo>
                  <a:lnTo>
                    <a:pt x="1484" y="165"/>
                  </a:lnTo>
                  <a:cubicBezTo>
                    <a:pt x="1456" y="67"/>
                    <a:pt x="1367" y="0"/>
                    <a:pt x="12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44" name="Google Shape;244;p25"/>
            <p:cNvSpPr/>
            <p:nvPr/>
          </p:nvSpPr>
          <p:spPr>
            <a:xfrm>
              <a:off x="2585744" y="1722729"/>
              <a:ext cx="48631" cy="60816"/>
            </a:xfrm>
            <a:custGeom>
              <a:avLst/>
              <a:gdLst/>
              <a:ahLst/>
              <a:cxnLst/>
              <a:rect l="l" t="t" r="r" b="b"/>
              <a:pathLst>
                <a:path w="1804" h="2256" extrusionOk="0">
                  <a:moveTo>
                    <a:pt x="902" y="0"/>
                  </a:moveTo>
                  <a:cubicBezTo>
                    <a:pt x="388" y="0"/>
                    <a:pt x="1" y="268"/>
                    <a:pt x="1" y="621"/>
                  </a:cubicBezTo>
                  <a:cubicBezTo>
                    <a:pt x="1" y="1112"/>
                    <a:pt x="506" y="1253"/>
                    <a:pt x="842" y="1345"/>
                  </a:cubicBezTo>
                  <a:cubicBezTo>
                    <a:pt x="1269" y="1464"/>
                    <a:pt x="1353" y="1541"/>
                    <a:pt x="1353" y="1635"/>
                  </a:cubicBezTo>
                  <a:cubicBezTo>
                    <a:pt x="1353" y="1678"/>
                    <a:pt x="1193" y="1805"/>
                    <a:pt x="902" y="1805"/>
                  </a:cubicBezTo>
                  <a:cubicBezTo>
                    <a:pt x="611" y="1805"/>
                    <a:pt x="451" y="1678"/>
                    <a:pt x="451" y="1635"/>
                  </a:cubicBezTo>
                  <a:cubicBezTo>
                    <a:pt x="451" y="1512"/>
                    <a:pt x="350" y="1411"/>
                    <a:pt x="225" y="1411"/>
                  </a:cubicBezTo>
                  <a:cubicBezTo>
                    <a:pt x="100" y="1411"/>
                    <a:pt x="1" y="1512"/>
                    <a:pt x="1" y="1635"/>
                  </a:cubicBezTo>
                  <a:cubicBezTo>
                    <a:pt x="1" y="1990"/>
                    <a:pt x="388" y="2255"/>
                    <a:pt x="902" y="2255"/>
                  </a:cubicBezTo>
                  <a:cubicBezTo>
                    <a:pt x="1416" y="2255"/>
                    <a:pt x="1803" y="1990"/>
                    <a:pt x="1803" y="1635"/>
                  </a:cubicBezTo>
                  <a:cubicBezTo>
                    <a:pt x="1803" y="1145"/>
                    <a:pt x="1298" y="1005"/>
                    <a:pt x="962" y="910"/>
                  </a:cubicBezTo>
                  <a:cubicBezTo>
                    <a:pt x="535" y="792"/>
                    <a:pt x="451" y="715"/>
                    <a:pt x="451" y="621"/>
                  </a:cubicBezTo>
                  <a:cubicBezTo>
                    <a:pt x="451" y="580"/>
                    <a:pt x="611" y="451"/>
                    <a:pt x="902" y="451"/>
                  </a:cubicBezTo>
                  <a:cubicBezTo>
                    <a:pt x="1193" y="451"/>
                    <a:pt x="1353" y="578"/>
                    <a:pt x="1353" y="621"/>
                  </a:cubicBezTo>
                  <a:cubicBezTo>
                    <a:pt x="1353" y="746"/>
                    <a:pt x="1454" y="847"/>
                    <a:pt x="1579" y="847"/>
                  </a:cubicBezTo>
                  <a:cubicBezTo>
                    <a:pt x="1702" y="847"/>
                    <a:pt x="1803" y="746"/>
                    <a:pt x="1803" y="621"/>
                  </a:cubicBezTo>
                  <a:cubicBezTo>
                    <a:pt x="1803" y="268"/>
                    <a:pt x="1416" y="0"/>
                    <a:pt x="90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5" name="Google Shape;245;p25"/>
          <p:cNvSpPr txBox="1"/>
          <p:nvPr/>
        </p:nvSpPr>
        <p:spPr>
          <a:xfrm>
            <a:off x="647147" y="1332882"/>
            <a:ext cx="7890756" cy="264683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de-DE" sz="1600" b="1" dirty="0">
                <a:latin typeface="Barlow"/>
                <a:ea typeface="Barlow"/>
                <a:cs typeface="Barlow"/>
                <a:sym typeface="Barlow"/>
              </a:rPr>
              <a:t>Challenges</a:t>
            </a:r>
            <a:r>
              <a:rPr lang="tr" sz="1600" b="1" i="0" u="none" strike="noStrike" cap="none" dirty="0">
                <a:solidFill>
                  <a:srgbClr val="000000"/>
                </a:solidFill>
                <a:latin typeface="Barlow"/>
                <a:ea typeface="Barlow"/>
                <a:cs typeface="Barlow"/>
                <a:sym typeface="Barlow"/>
              </a:rPr>
              <a:t> :</a:t>
            </a:r>
            <a:r>
              <a:rPr lang="de-DE" sz="1600" b="1" dirty="0">
                <a:latin typeface="Barlow"/>
                <a:ea typeface="Barlow"/>
                <a:cs typeface="Barlow"/>
                <a:sym typeface="Barlow"/>
              </a:rPr>
              <a:t> </a:t>
            </a:r>
          </a:p>
          <a:p>
            <a:pPr marL="0" marR="0" lvl="0" indent="0" algn="l" rtl="0">
              <a:lnSpc>
                <a:spcPct val="100000"/>
              </a:lnSpc>
              <a:spcBef>
                <a:spcPts val="0"/>
              </a:spcBef>
              <a:spcAft>
                <a:spcPts val="0"/>
              </a:spcAft>
              <a:buNone/>
            </a:pPr>
            <a:endParaRPr lang="de-DE" sz="1600" b="1" dirty="0">
              <a:latin typeface="Barlow"/>
              <a:ea typeface="Barlow"/>
              <a:cs typeface="Barlow"/>
              <a:sym typeface="Barlow"/>
            </a:endParaRPr>
          </a:p>
          <a:p>
            <a:pPr marL="285750" marR="0" lvl="0" indent="-285750" algn="l" rtl="0">
              <a:lnSpc>
                <a:spcPct val="100000"/>
              </a:lnSpc>
              <a:spcBef>
                <a:spcPts val="0"/>
              </a:spcBef>
              <a:spcAft>
                <a:spcPts val="0"/>
              </a:spcAft>
              <a:buFont typeface="Arial" panose="020B0604020202020204" pitchFamily="34" charset="0"/>
              <a:buChar char="•"/>
            </a:pPr>
            <a:r>
              <a:rPr lang="de-DE" sz="1600" dirty="0">
                <a:latin typeface="Barlow"/>
                <a:ea typeface="Barlow"/>
                <a:cs typeface="Barlow"/>
                <a:sym typeface="Barlow"/>
              </a:rPr>
              <a:t>Timeout </a:t>
            </a:r>
            <a:r>
              <a:rPr lang="de-DE" sz="1600" dirty="0" err="1">
                <a:latin typeface="Barlow"/>
                <a:ea typeface="Barlow"/>
                <a:cs typeface="Barlow"/>
                <a:sym typeface="Barlow"/>
              </a:rPr>
              <a:t>error</a:t>
            </a:r>
            <a:r>
              <a:rPr lang="de-DE" sz="1600" dirty="0">
                <a:latin typeface="Barlow"/>
                <a:ea typeface="Barlow"/>
                <a:cs typeface="Barlow"/>
                <a:sym typeface="Barlow"/>
              </a:rPr>
              <a:t> </a:t>
            </a:r>
            <a:r>
              <a:rPr lang="de-DE" sz="1600" dirty="0" err="1">
                <a:latin typeface="Barlow"/>
                <a:ea typeface="Barlow"/>
                <a:cs typeface="Barlow"/>
                <a:sym typeface="Barlow"/>
              </a:rPr>
              <a:t>while</a:t>
            </a:r>
            <a:r>
              <a:rPr lang="de-DE" sz="1600" dirty="0">
                <a:latin typeface="Barlow"/>
                <a:ea typeface="Barlow"/>
                <a:cs typeface="Barlow"/>
                <a:sym typeface="Barlow"/>
              </a:rPr>
              <a:t> </a:t>
            </a:r>
            <a:r>
              <a:rPr lang="de-DE" sz="1600" dirty="0" err="1">
                <a:latin typeface="Barlow"/>
                <a:ea typeface="Barlow"/>
                <a:cs typeface="Barlow"/>
                <a:sym typeface="Barlow"/>
              </a:rPr>
              <a:t>scraping</a:t>
            </a:r>
            <a:r>
              <a:rPr lang="de-DE" sz="1600" dirty="0">
                <a:latin typeface="Barlow"/>
                <a:ea typeface="Barlow"/>
                <a:cs typeface="Barlow"/>
                <a:sym typeface="Barlow"/>
              </a:rPr>
              <a:t> </a:t>
            </a:r>
            <a:r>
              <a:rPr lang="de-DE" sz="1600" dirty="0">
                <a:latin typeface="Barlow"/>
                <a:ea typeface="Barlow"/>
                <a:cs typeface="Barlow"/>
                <a:sym typeface="Wingdings" panose="05000000000000000000" pitchFamily="2" charset="2"/>
              </a:rPr>
              <a:t> Fixed </a:t>
            </a:r>
            <a:r>
              <a:rPr lang="de-DE" sz="1600" dirty="0" err="1">
                <a:latin typeface="Barlow"/>
                <a:ea typeface="Barlow"/>
                <a:cs typeface="Barlow"/>
                <a:sym typeface="Wingdings" panose="05000000000000000000" pitchFamily="2" charset="2"/>
              </a:rPr>
              <a:t>by</a:t>
            </a:r>
            <a:r>
              <a:rPr lang="de-DE" sz="1600" dirty="0">
                <a:latin typeface="Barlow"/>
                <a:ea typeface="Barlow"/>
                <a:cs typeface="Barlow"/>
                <a:sym typeface="Wingdings" panose="05000000000000000000" pitchFamily="2" charset="2"/>
              </a:rPr>
              <a:t> </a:t>
            </a:r>
            <a:r>
              <a:rPr lang="de-DE" sz="1600" dirty="0" err="1">
                <a:latin typeface="Barlow"/>
                <a:ea typeface="Barlow"/>
                <a:cs typeface="Barlow"/>
                <a:sym typeface="Wingdings" panose="05000000000000000000" pitchFamily="2" charset="2"/>
              </a:rPr>
              <a:t>adding</a:t>
            </a:r>
            <a:r>
              <a:rPr lang="de-DE" sz="1600" dirty="0">
                <a:latin typeface="Barlow"/>
                <a:ea typeface="Barlow"/>
                <a:cs typeface="Barlow"/>
                <a:sym typeface="Wingdings" panose="05000000000000000000" pitchFamily="2" charset="2"/>
              </a:rPr>
              <a:t> </a:t>
            </a:r>
            <a:r>
              <a:rPr lang="de-DE" sz="1600" dirty="0" err="1">
                <a:latin typeface="Barlow"/>
                <a:ea typeface="Barlow"/>
                <a:cs typeface="Barlow"/>
                <a:sym typeface="Wingdings" panose="05000000000000000000" pitchFamily="2" charset="2"/>
              </a:rPr>
              <a:t>delay</a:t>
            </a:r>
            <a:r>
              <a:rPr lang="de-DE" sz="1600" dirty="0">
                <a:latin typeface="Barlow"/>
                <a:ea typeface="Barlow"/>
                <a:cs typeface="Barlow"/>
                <a:sym typeface="Wingdings" panose="05000000000000000000" pitchFamily="2" charset="2"/>
              </a:rPr>
              <a:t> in </a:t>
            </a:r>
            <a:r>
              <a:rPr lang="de-DE" sz="1600" dirty="0" err="1">
                <a:latin typeface="Barlow"/>
                <a:ea typeface="Barlow"/>
                <a:cs typeface="Barlow"/>
                <a:sym typeface="Wingdings" panose="05000000000000000000" pitchFamily="2" charset="2"/>
              </a:rPr>
              <a:t>scrapy</a:t>
            </a:r>
            <a:r>
              <a:rPr lang="de-DE" sz="1600" dirty="0">
                <a:latin typeface="Barlow"/>
                <a:ea typeface="Barlow"/>
                <a:cs typeface="Barlow"/>
                <a:sym typeface="Wingdings" panose="05000000000000000000" pitchFamily="2" charset="2"/>
              </a:rPr>
              <a:t> </a:t>
            </a:r>
            <a:r>
              <a:rPr lang="de-DE" sz="1600" dirty="0" err="1">
                <a:latin typeface="Barlow"/>
                <a:ea typeface="Barlow"/>
                <a:cs typeface="Barlow"/>
                <a:sym typeface="Wingdings" panose="05000000000000000000" pitchFamily="2" charset="2"/>
              </a:rPr>
              <a:t>settings</a:t>
            </a:r>
            <a:r>
              <a:rPr lang="de-DE" sz="1600" dirty="0">
                <a:latin typeface="Barlow"/>
                <a:ea typeface="Barlow"/>
                <a:cs typeface="Barlow"/>
                <a:sym typeface="Wingdings" panose="05000000000000000000" pitchFamily="2" charset="2"/>
              </a:rPr>
              <a:t>.</a:t>
            </a:r>
          </a:p>
          <a:p>
            <a:pPr marL="285750" marR="0" lvl="0" indent="-285750" algn="l" rtl="0">
              <a:lnSpc>
                <a:spcPct val="100000"/>
              </a:lnSpc>
              <a:spcBef>
                <a:spcPts val="0"/>
              </a:spcBef>
              <a:spcAft>
                <a:spcPts val="0"/>
              </a:spcAft>
              <a:buFont typeface="Arial" panose="020B0604020202020204" pitchFamily="34" charset="0"/>
              <a:buChar char="•"/>
            </a:pPr>
            <a:r>
              <a:rPr lang="de-DE" sz="1600" i="0" u="none" strike="noStrike" cap="none" dirty="0">
                <a:solidFill>
                  <a:srgbClr val="000000"/>
                </a:solidFill>
                <a:latin typeface="Barlow"/>
                <a:ea typeface="Barlow"/>
                <a:cs typeface="Barlow"/>
                <a:sym typeface="Barlow"/>
              </a:rPr>
              <a:t> </a:t>
            </a:r>
            <a:r>
              <a:rPr lang="de-DE" sz="1600" i="0" u="none" strike="noStrike" cap="none" dirty="0" err="1">
                <a:solidFill>
                  <a:srgbClr val="000000"/>
                </a:solidFill>
                <a:latin typeface="Barlow"/>
                <a:ea typeface="Barlow"/>
                <a:cs typeface="Barlow"/>
                <a:sym typeface="Barlow"/>
              </a:rPr>
              <a:t>Summarisation</a:t>
            </a:r>
            <a:r>
              <a:rPr lang="de-DE" sz="1600" i="0" u="none" strike="noStrike" cap="none" dirty="0">
                <a:solidFill>
                  <a:srgbClr val="000000"/>
                </a:solidFill>
                <a:latin typeface="Barlow"/>
                <a:ea typeface="Barlow"/>
                <a:cs typeface="Barlow"/>
                <a:sym typeface="Barlow"/>
              </a:rPr>
              <a:t> </a:t>
            </a:r>
            <a:r>
              <a:rPr lang="de-DE" sz="1600" i="0" u="none" strike="noStrike" cap="none" dirty="0" err="1">
                <a:solidFill>
                  <a:srgbClr val="000000"/>
                </a:solidFill>
                <a:latin typeface="Barlow"/>
                <a:ea typeface="Barlow"/>
                <a:cs typeface="Barlow"/>
                <a:sym typeface="Barlow"/>
              </a:rPr>
              <a:t>issues</a:t>
            </a:r>
            <a:r>
              <a:rPr lang="de-DE" sz="1600" i="0" u="none" strike="noStrike" cap="none" dirty="0">
                <a:solidFill>
                  <a:srgbClr val="000000"/>
                </a:solidFill>
                <a:latin typeface="Barlow"/>
                <a:ea typeface="Barlow"/>
                <a:cs typeface="Barlow"/>
                <a:sym typeface="Barlow"/>
              </a:rPr>
              <a:t> </a:t>
            </a:r>
            <a:r>
              <a:rPr lang="de-DE" sz="1600" i="0" u="none" strike="noStrike" cap="none" dirty="0">
                <a:solidFill>
                  <a:srgbClr val="000000"/>
                </a:solidFill>
                <a:latin typeface="Barlow"/>
                <a:ea typeface="Barlow"/>
                <a:cs typeface="Barlow"/>
                <a:sym typeface="Wingdings" panose="05000000000000000000" pitchFamily="2" charset="2"/>
              </a:rPr>
              <a:t> Fixed </a:t>
            </a:r>
            <a:r>
              <a:rPr lang="de-DE" sz="1600" i="0" u="none" strike="noStrike" cap="none" dirty="0" err="1">
                <a:solidFill>
                  <a:srgbClr val="000000"/>
                </a:solidFill>
                <a:latin typeface="Barlow"/>
                <a:ea typeface="Barlow"/>
                <a:cs typeface="Barlow"/>
                <a:sym typeface="Wingdings" panose="05000000000000000000" pitchFamily="2" charset="2"/>
              </a:rPr>
              <a:t>by</a:t>
            </a:r>
            <a:r>
              <a:rPr lang="de-DE" sz="1600" i="0" u="none" strike="noStrike" cap="none" dirty="0">
                <a:solidFill>
                  <a:srgbClr val="000000"/>
                </a:solidFill>
                <a:latin typeface="Barlow"/>
                <a:ea typeface="Barlow"/>
                <a:cs typeface="Barlow"/>
                <a:sym typeface="Wingdings" panose="05000000000000000000" pitchFamily="2" charset="2"/>
              </a:rPr>
              <a:t> </a:t>
            </a:r>
            <a:r>
              <a:rPr lang="de-DE" sz="1600" i="0" u="none" strike="noStrike" cap="none" dirty="0" err="1">
                <a:solidFill>
                  <a:srgbClr val="000000"/>
                </a:solidFill>
                <a:latin typeface="Barlow"/>
                <a:ea typeface="Barlow"/>
                <a:cs typeface="Barlow"/>
                <a:sym typeface="Wingdings" panose="05000000000000000000" pitchFamily="2" charset="2"/>
              </a:rPr>
              <a:t>using</a:t>
            </a:r>
            <a:r>
              <a:rPr lang="de-DE" sz="1600" i="0" u="none" strike="noStrike" cap="none" dirty="0">
                <a:solidFill>
                  <a:srgbClr val="000000"/>
                </a:solidFill>
                <a:latin typeface="Barlow"/>
                <a:ea typeface="Barlow"/>
                <a:cs typeface="Barlow"/>
                <a:sym typeface="Wingdings" panose="05000000000000000000" pitchFamily="2" charset="2"/>
              </a:rPr>
              <a:t> </a:t>
            </a:r>
            <a:r>
              <a:rPr lang="de-DE" sz="1600" i="0" u="none" strike="noStrike" cap="none" dirty="0" err="1">
                <a:solidFill>
                  <a:srgbClr val="000000"/>
                </a:solidFill>
                <a:latin typeface="Barlow"/>
                <a:ea typeface="Barlow"/>
                <a:cs typeface="Barlow"/>
                <a:sym typeface="Wingdings" panose="05000000000000000000" pitchFamily="2" charset="2"/>
              </a:rPr>
              <a:t>xpath</a:t>
            </a:r>
            <a:r>
              <a:rPr lang="de-DE" sz="1600" i="0" u="none" strike="noStrike" cap="none" dirty="0">
                <a:solidFill>
                  <a:srgbClr val="000000"/>
                </a:solidFill>
                <a:latin typeface="Barlow"/>
                <a:ea typeface="Barlow"/>
                <a:cs typeface="Barlow"/>
                <a:sym typeface="Wingdings" panose="05000000000000000000" pitchFamily="2" charset="2"/>
              </a:rPr>
              <a:t> and </a:t>
            </a:r>
            <a:r>
              <a:rPr lang="de-DE" sz="1600" i="0" u="none" strike="noStrike" cap="none" dirty="0" err="1">
                <a:solidFill>
                  <a:srgbClr val="000000"/>
                </a:solidFill>
                <a:latin typeface="Barlow"/>
                <a:ea typeface="Barlow"/>
                <a:cs typeface="Barlow"/>
                <a:sym typeface="Wingdings" panose="05000000000000000000" pitchFamily="2" charset="2"/>
              </a:rPr>
              <a:t>getting</a:t>
            </a:r>
            <a:r>
              <a:rPr lang="de-DE" sz="1600" i="0" u="none" strike="noStrike" cap="none" dirty="0">
                <a:solidFill>
                  <a:srgbClr val="000000"/>
                </a:solidFill>
                <a:latin typeface="Barlow"/>
                <a:ea typeface="Barlow"/>
                <a:cs typeface="Barlow"/>
                <a:sym typeface="Wingdings" panose="05000000000000000000" pitchFamily="2" charset="2"/>
              </a:rPr>
              <a:t> </a:t>
            </a:r>
            <a:r>
              <a:rPr lang="de-DE" sz="1600" i="0" u="none" strike="noStrike" cap="none" dirty="0" err="1">
                <a:solidFill>
                  <a:srgbClr val="000000"/>
                </a:solidFill>
                <a:latin typeface="Barlow"/>
                <a:ea typeface="Barlow"/>
                <a:cs typeface="Barlow"/>
                <a:sym typeface="Wingdings" panose="05000000000000000000" pitchFamily="2" charset="2"/>
              </a:rPr>
              <a:t>the</a:t>
            </a:r>
            <a:r>
              <a:rPr lang="de-DE" sz="1600" i="0" u="none" strike="noStrike" cap="none" dirty="0">
                <a:solidFill>
                  <a:srgbClr val="000000"/>
                </a:solidFill>
                <a:latin typeface="Barlow"/>
                <a:ea typeface="Barlow"/>
                <a:cs typeface="Barlow"/>
                <a:sym typeface="Wingdings" panose="05000000000000000000" pitchFamily="2" charset="2"/>
              </a:rPr>
              <a:t> p tags </a:t>
            </a:r>
            <a:r>
              <a:rPr lang="de-DE" sz="1600" i="0" u="none" strike="noStrike" cap="none" dirty="0" err="1">
                <a:solidFill>
                  <a:srgbClr val="000000"/>
                </a:solidFill>
                <a:latin typeface="Barlow"/>
                <a:ea typeface="Barlow"/>
                <a:cs typeface="Barlow"/>
                <a:sym typeface="Wingdings" panose="05000000000000000000" pitchFamily="2" charset="2"/>
              </a:rPr>
              <a:t>during</a:t>
            </a:r>
            <a:r>
              <a:rPr lang="de-DE" sz="1600" i="0" u="none" strike="noStrike" cap="none" dirty="0">
                <a:solidFill>
                  <a:srgbClr val="000000"/>
                </a:solidFill>
                <a:latin typeface="Barlow"/>
                <a:ea typeface="Barlow"/>
                <a:cs typeface="Barlow"/>
                <a:sym typeface="Wingdings" panose="05000000000000000000" pitchFamily="2" charset="2"/>
              </a:rPr>
              <a:t> </a:t>
            </a:r>
            <a:r>
              <a:rPr lang="de-DE" sz="1600" i="0" u="none" strike="noStrike" cap="none" dirty="0" err="1">
                <a:solidFill>
                  <a:srgbClr val="000000"/>
                </a:solidFill>
                <a:latin typeface="Barlow"/>
                <a:ea typeface="Barlow"/>
                <a:cs typeface="Barlow"/>
                <a:sym typeface="Wingdings" panose="05000000000000000000" pitchFamily="2" charset="2"/>
              </a:rPr>
              <a:t>scraping</a:t>
            </a:r>
            <a:r>
              <a:rPr lang="de-DE" sz="1600" i="0" u="none" strike="noStrike" cap="none" dirty="0">
                <a:solidFill>
                  <a:srgbClr val="000000"/>
                </a:solidFill>
                <a:latin typeface="Barlow"/>
                <a:ea typeface="Barlow"/>
                <a:cs typeface="Barlow"/>
                <a:sym typeface="Wingdings" panose="05000000000000000000" pitchFamily="2" charset="2"/>
              </a:rPr>
              <a:t> .</a:t>
            </a:r>
          </a:p>
          <a:p>
            <a:pPr marL="285750" marR="0" lvl="0" indent="-285750" algn="l" rtl="0">
              <a:lnSpc>
                <a:spcPct val="100000"/>
              </a:lnSpc>
              <a:spcBef>
                <a:spcPts val="0"/>
              </a:spcBef>
              <a:spcAft>
                <a:spcPts val="0"/>
              </a:spcAft>
              <a:buFont typeface="Arial" panose="020B0604020202020204" pitchFamily="34" charset="0"/>
              <a:buChar char="•"/>
            </a:pPr>
            <a:endParaRPr lang="de-DE" sz="1600" dirty="0">
              <a:latin typeface="Barlow"/>
              <a:sym typeface="Wingdings" panose="05000000000000000000" pitchFamily="2" charset="2"/>
            </a:endParaRPr>
          </a:p>
          <a:p>
            <a:r>
              <a:rPr lang="de-DE" b="1" dirty="0" err="1">
                <a:latin typeface="Barlow"/>
                <a:ea typeface="Barlow"/>
                <a:cs typeface="Barlow"/>
                <a:sym typeface="Barlow"/>
              </a:rPr>
              <a:t>Scraped</a:t>
            </a:r>
            <a:r>
              <a:rPr lang="de-DE" b="1" i="0" u="none" strike="noStrike" cap="none" dirty="0">
                <a:solidFill>
                  <a:srgbClr val="000000"/>
                </a:solidFill>
                <a:latin typeface="Barlow"/>
                <a:ea typeface="Barlow"/>
                <a:cs typeface="Barlow"/>
                <a:sym typeface="Barlow"/>
              </a:rPr>
              <a:t> Output</a:t>
            </a:r>
            <a:r>
              <a:rPr lang="tr" sz="1400" b="1" i="0" u="none" strike="noStrike" cap="none" dirty="0">
                <a:solidFill>
                  <a:srgbClr val="000000"/>
                </a:solidFill>
                <a:latin typeface="Barlow"/>
                <a:ea typeface="Barlow"/>
                <a:cs typeface="Barlow"/>
                <a:sym typeface="Barlow"/>
              </a:rPr>
              <a:t> :</a:t>
            </a:r>
            <a:r>
              <a:rPr lang="de-DE" sz="1400" b="1" dirty="0">
                <a:latin typeface="Barlow"/>
                <a:ea typeface="Barlow"/>
                <a:cs typeface="Barlow"/>
                <a:sym typeface="Barlow"/>
              </a:rPr>
              <a:t> </a:t>
            </a:r>
          </a:p>
          <a:p>
            <a:endParaRPr lang="de-DE" b="1" dirty="0">
              <a:latin typeface="Barlow"/>
              <a:ea typeface="Barlow"/>
              <a:cs typeface="Barlow"/>
              <a:sym typeface="Barlow"/>
            </a:endParaRPr>
          </a:p>
          <a:p>
            <a:endParaRPr lang="de-DE" sz="1400" b="1" dirty="0">
              <a:latin typeface="Barlow"/>
              <a:ea typeface="Barlow"/>
              <a:cs typeface="Barlow"/>
              <a:sym typeface="Barlow"/>
            </a:endParaRPr>
          </a:p>
          <a:p>
            <a:pPr marR="0" lvl="0" algn="l" rtl="0">
              <a:lnSpc>
                <a:spcPct val="100000"/>
              </a:lnSpc>
              <a:spcBef>
                <a:spcPts val="0"/>
              </a:spcBef>
              <a:spcAft>
                <a:spcPts val="0"/>
              </a:spcAft>
            </a:pPr>
            <a:endParaRPr sz="140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tr" sz="1400" b="0" i="0" u="none" strike="noStrike" cap="none" dirty="0">
                <a:solidFill>
                  <a:srgbClr val="000000"/>
                </a:solidFill>
                <a:latin typeface="Arial"/>
                <a:ea typeface="Arial"/>
                <a:cs typeface="Arial"/>
                <a:sym typeface="Arial"/>
              </a:rPr>
              <a:t> </a:t>
            </a:r>
            <a:endParaRPr dirty="0"/>
          </a:p>
        </p:txBody>
      </p:sp>
      <p:pic>
        <p:nvPicPr>
          <p:cNvPr id="5" name="Picture 4">
            <a:extLst>
              <a:ext uri="{FF2B5EF4-FFF2-40B4-BE49-F238E27FC236}">
                <a16:creationId xmlns:a16="http://schemas.microsoft.com/office/drawing/2014/main" id="{1457D34A-2E03-132A-6875-F64C72FA27AA}"/>
              </a:ext>
            </a:extLst>
          </p:cNvPr>
          <p:cNvPicPr>
            <a:picLocks noChangeAspect="1"/>
          </p:cNvPicPr>
          <p:nvPr/>
        </p:nvPicPr>
        <p:blipFill>
          <a:blip r:embed="rId3"/>
          <a:stretch>
            <a:fillRect/>
          </a:stretch>
        </p:blipFill>
        <p:spPr>
          <a:xfrm>
            <a:off x="2062812" y="3086392"/>
            <a:ext cx="6325313" cy="1303522"/>
          </a:xfrm>
          <a:prstGeom prst="rect">
            <a:avLst/>
          </a:prstGeom>
          <a:ln>
            <a:solidFill>
              <a:schemeClr val="accent1"/>
            </a:solidFill>
          </a:ln>
          <a:effectLst>
            <a:innerShdw blurRad="63500" dist="50800" dir="5400000">
              <a:prstClr val="black">
                <a:alpha val="50000"/>
              </a:prstClr>
            </a:innerShdw>
          </a:effectLst>
        </p:spPr>
      </p:pic>
      <p:grpSp>
        <p:nvGrpSpPr>
          <p:cNvPr id="2" name="Google Shape;231;p25">
            <a:extLst>
              <a:ext uri="{FF2B5EF4-FFF2-40B4-BE49-F238E27FC236}">
                <a16:creationId xmlns:a16="http://schemas.microsoft.com/office/drawing/2014/main" id="{EA69A96F-35A0-8AD8-C08A-C2E3A413BB00}"/>
              </a:ext>
            </a:extLst>
          </p:cNvPr>
          <p:cNvGrpSpPr/>
          <p:nvPr/>
        </p:nvGrpSpPr>
        <p:grpSpPr>
          <a:xfrm>
            <a:off x="279550" y="2656301"/>
            <a:ext cx="386358" cy="487683"/>
            <a:chOff x="2306356" y="1434966"/>
            <a:chExt cx="396061" cy="506631"/>
          </a:xfrm>
        </p:grpSpPr>
        <p:sp>
          <p:nvSpPr>
            <p:cNvPr id="3" name="Google Shape;232;p25">
              <a:extLst>
                <a:ext uri="{FF2B5EF4-FFF2-40B4-BE49-F238E27FC236}">
                  <a16:creationId xmlns:a16="http://schemas.microsoft.com/office/drawing/2014/main" id="{28DABE1E-FCDE-4576-9753-7D4E6D3EAE7F}"/>
                </a:ext>
              </a:extLst>
            </p:cNvPr>
            <p:cNvSpPr/>
            <p:nvPr/>
          </p:nvSpPr>
          <p:spPr>
            <a:xfrm>
              <a:off x="2325470" y="1564677"/>
              <a:ext cx="376947" cy="376920"/>
            </a:xfrm>
            <a:custGeom>
              <a:avLst/>
              <a:gdLst/>
              <a:ahLst/>
              <a:cxnLst/>
              <a:rect l="l" t="t" r="r" b="b"/>
              <a:pathLst>
                <a:path w="13983" h="13982" extrusionOk="0">
                  <a:moveTo>
                    <a:pt x="6991" y="0"/>
                  </a:moveTo>
                  <a:cubicBezTo>
                    <a:pt x="3131" y="0"/>
                    <a:pt x="1" y="3131"/>
                    <a:pt x="1" y="6991"/>
                  </a:cubicBezTo>
                  <a:cubicBezTo>
                    <a:pt x="1" y="10851"/>
                    <a:pt x="3131" y="13981"/>
                    <a:pt x="6991" y="13981"/>
                  </a:cubicBezTo>
                  <a:cubicBezTo>
                    <a:pt x="10852" y="13981"/>
                    <a:pt x="13982" y="10853"/>
                    <a:pt x="13982" y="6991"/>
                  </a:cubicBezTo>
                  <a:cubicBezTo>
                    <a:pt x="13982" y="3131"/>
                    <a:pt x="10852" y="0"/>
                    <a:pt x="69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 name="Google Shape;233;p25">
              <a:extLst>
                <a:ext uri="{FF2B5EF4-FFF2-40B4-BE49-F238E27FC236}">
                  <a16:creationId xmlns:a16="http://schemas.microsoft.com/office/drawing/2014/main" id="{1C356CCD-57AD-BFC2-B209-B824FEC93C2C}"/>
                </a:ext>
              </a:extLst>
            </p:cNvPr>
            <p:cNvSpPr/>
            <p:nvPr/>
          </p:nvSpPr>
          <p:spPr>
            <a:xfrm>
              <a:off x="2306356" y="1434966"/>
              <a:ext cx="340581" cy="340581"/>
            </a:xfrm>
            <a:custGeom>
              <a:avLst/>
              <a:gdLst/>
              <a:ahLst/>
              <a:cxnLst/>
              <a:rect l="l" t="t" r="r" b="b"/>
              <a:pathLst>
                <a:path w="12634" h="12634" extrusionOk="0">
                  <a:moveTo>
                    <a:pt x="2867" y="1"/>
                  </a:moveTo>
                  <a:cubicBezTo>
                    <a:pt x="1130" y="1272"/>
                    <a:pt x="1" y="3325"/>
                    <a:pt x="1" y="5643"/>
                  </a:cubicBezTo>
                  <a:cubicBezTo>
                    <a:pt x="1" y="9505"/>
                    <a:pt x="3129" y="12633"/>
                    <a:pt x="6991" y="12633"/>
                  </a:cubicBezTo>
                  <a:cubicBezTo>
                    <a:pt x="9310" y="12633"/>
                    <a:pt x="11362" y="11504"/>
                    <a:pt x="12634" y="9767"/>
                  </a:cubicBezTo>
                  <a:lnTo>
                    <a:pt x="12634" y="9767"/>
                  </a:lnTo>
                  <a:cubicBezTo>
                    <a:pt x="11479" y="10613"/>
                    <a:pt x="10053" y="11114"/>
                    <a:pt x="8511" y="11114"/>
                  </a:cubicBezTo>
                  <a:cubicBezTo>
                    <a:pt x="4649" y="11114"/>
                    <a:pt x="1521" y="7985"/>
                    <a:pt x="1521" y="4123"/>
                  </a:cubicBezTo>
                  <a:cubicBezTo>
                    <a:pt x="1521" y="2581"/>
                    <a:pt x="2021" y="1156"/>
                    <a:pt x="2867"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234;p25">
              <a:extLst>
                <a:ext uri="{FF2B5EF4-FFF2-40B4-BE49-F238E27FC236}">
                  <a16:creationId xmlns:a16="http://schemas.microsoft.com/office/drawing/2014/main" id="{4C4D9C42-78AE-0287-DE6E-C52E0432C97F}"/>
                </a:ext>
              </a:extLst>
            </p:cNvPr>
            <p:cNvSpPr/>
            <p:nvPr/>
          </p:nvSpPr>
          <p:spPr>
            <a:xfrm>
              <a:off x="2325470" y="1564677"/>
              <a:ext cx="376947" cy="376920"/>
            </a:xfrm>
            <a:custGeom>
              <a:avLst/>
              <a:gdLst/>
              <a:ahLst/>
              <a:cxnLst/>
              <a:rect l="l" t="t" r="r" b="b"/>
              <a:pathLst>
                <a:path w="13983" h="13982" extrusionOk="0">
                  <a:moveTo>
                    <a:pt x="6765" y="17"/>
                  </a:moveTo>
                  <a:lnTo>
                    <a:pt x="6765" y="3377"/>
                  </a:lnTo>
                  <a:cubicBezTo>
                    <a:pt x="5893" y="3360"/>
                    <a:pt x="5036" y="3256"/>
                    <a:pt x="4197" y="3059"/>
                  </a:cubicBezTo>
                  <a:cubicBezTo>
                    <a:pt x="4766" y="1335"/>
                    <a:pt x="5700" y="165"/>
                    <a:pt x="6765" y="17"/>
                  </a:cubicBezTo>
                  <a:close/>
                  <a:moveTo>
                    <a:pt x="7216" y="17"/>
                  </a:moveTo>
                  <a:cubicBezTo>
                    <a:pt x="8283" y="165"/>
                    <a:pt x="9215" y="1335"/>
                    <a:pt x="9786" y="3059"/>
                  </a:cubicBezTo>
                  <a:cubicBezTo>
                    <a:pt x="8946" y="3257"/>
                    <a:pt x="8088" y="3360"/>
                    <a:pt x="7216" y="3377"/>
                  </a:cubicBezTo>
                  <a:lnTo>
                    <a:pt x="7216" y="17"/>
                  </a:lnTo>
                  <a:close/>
                  <a:moveTo>
                    <a:pt x="4065" y="3490"/>
                  </a:moveTo>
                  <a:cubicBezTo>
                    <a:pt x="4947" y="3701"/>
                    <a:pt x="5849" y="3811"/>
                    <a:pt x="6765" y="3828"/>
                  </a:cubicBezTo>
                  <a:lnTo>
                    <a:pt x="6765" y="6766"/>
                  </a:lnTo>
                  <a:lnTo>
                    <a:pt x="3611" y="6766"/>
                  </a:lnTo>
                  <a:cubicBezTo>
                    <a:pt x="3630" y="5576"/>
                    <a:pt x="3793" y="4460"/>
                    <a:pt x="4065" y="3490"/>
                  </a:cubicBezTo>
                  <a:close/>
                  <a:moveTo>
                    <a:pt x="9918" y="3492"/>
                  </a:moveTo>
                  <a:cubicBezTo>
                    <a:pt x="10190" y="4460"/>
                    <a:pt x="10351" y="5576"/>
                    <a:pt x="10370" y="6766"/>
                  </a:cubicBezTo>
                  <a:lnTo>
                    <a:pt x="7216" y="6766"/>
                  </a:lnTo>
                  <a:lnTo>
                    <a:pt x="7216" y="3828"/>
                  </a:lnTo>
                  <a:cubicBezTo>
                    <a:pt x="8133" y="3813"/>
                    <a:pt x="9035" y="3703"/>
                    <a:pt x="9918" y="3492"/>
                  </a:cubicBezTo>
                  <a:close/>
                  <a:moveTo>
                    <a:pt x="6765" y="7217"/>
                  </a:moveTo>
                  <a:lnTo>
                    <a:pt x="6765" y="10156"/>
                  </a:lnTo>
                  <a:cubicBezTo>
                    <a:pt x="5849" y="10171"/>
                    <a:pt x="4947" y="10281"/>
                    <a:pt x="4065" y="10491"/>
                  </a:cubicBezTo>
                  <a:cubicBezTo>
                    <a:pt x="3793" y="9522"/>
                    <a:pt x="3630" y="8406"/>
                    <a:pt x="3611" y="7217"/>
                  </a:cubicBezTo>
                  <a:close/>
                  <a:moveTo>
                    <a:pt x="10370" y="7217"/>
                  </a:moveTo>
                  <a:cubicBezTo>
                    <a:pt x="10353" y="8406"/>
                    <a:pt x="10190" y="9522"/>
                    <a:pt x="9918" y="10491"/>
                  </a:cubicBezTo>
                  <a:cubicBezTo>
                    <a:pt x="9035" y="10281"/>
                    <a:pt x="8133" y="10171"/>
                    <a:pt x="7216" y="10156"/>
                  </a:cubicBezTo>
                  <a:lnTo>
                    <a:pt x="7216" y="7217"/>
                  </a:lnTo>
                  <a:close/>
                  <a:moveTo>
                    <a:pt x="6765" y="10606"/>
                  </a:moveTo>
                  <a:lnTo>
                    <a:pt x="6765" y="13964"/>
                  </a:lnTo>
                  <a:cubicBezTo>
                    <a:pt x="5700" y="13819"/>
                    <a:pt x="4766" y="12648"/>
                    <a:pt x="4197" y="10925"/>
                  </a:cubicBezTo>
                  <a:cubicBezTo>
                    <a:pt x="5036" y="10726"/>
                    <a:pt x="5893" y="10622"/>
                    <a:pt x="6765" y="10606"/>
                  </a:cubicBezTo>
                  <a:close/>
                  <a:moveTo>
                    <a:pt x="7216" y="10606"/>
                  </a:moveTo>
                  <a:cubicBezTo>
                    <a:pt x="8088" y="10622"/>
                    <a:pt x="8946" y="10726"/>
                    <a:pt x="9786" y="10925"/>
                  </a:cubicBezTo>
                  <a:cubicBezTo>
                    <a:pt x="9215" y="12648"/>
                    <a:pt x="8283" y="13819"/>
                    <a:pt x="7216" y="13964"/>
                  </a:cubicBezTo>
                  <a:lnTo>
                    <a:pt x="7216" y="10606"/>
                  </a:lnTo>
                  <a:close/>
                  <a:moveTo>
                    <a:pt x="6991" y="0"/>
                  </a:moveTo>
                  <a:cubicBezTo>
                    <a:pt x="6453" y="0"/>
                    <a:pt x="5931" y="64"/>
                    <a:pt x="5427" y="178"/>
                  </a:cubicBezTo>
                  <a:cubicBezTo>
                    <a:pt x="4737" y="763"/>
                    <a:pt x="4157" y="1726"/>
                    <a:pt x="3758" y="2942"/>
                  </a:cubicBezTo>
                  <a:cubicBezTo>
                    <a:pt x="3112" y="2764"/>
                    <a:pt x="2480" y="2531"/>
                    <a:pt x="1860" y="2247"/>
                  </a:cubicBezTo>
                  <a:cubicBezTo>
                    <a:pt x="1754" y="2360"/>
                    <a:pt x="1651" y="2478"/>
                    <a:pt x="1553" y="2599"/>
                  </a:cubicBezTo>
                  <a:cubicBezTo>
                    <a:pt x="2230" y="2920"/>
                    <a:pt x="2920" y="3177"/>
                    <a:pt x="3626" y="3372"/>
                  </a:cubicBezTo>
                  <a:cubicBezTo>
                    <a:pt x="3344" y="4378"/>
                    <a:pt x="3179" y="5529"/>
                    <a:pt x="3160" y="6766"/>
                  </a:cubicBezTo>
                  <a:lnTo>
                    <a:pt x="6" y="6766"/>
                  </a:lnTo>
                  <a:cubicBezTo>
                    <a:pt x="4" y="6840"/>
                    <a:pt x="1" y="6916"/>
                    <a:pt x="1" y="6991"/>
                  </a:cubicBezTo>
                  <a:cubicBezTo>
                    <a:pt x="1" y="7066"/>
                    <a:pt x="4" y="7142"/>
                    <a:pt x="6" y="7217"/>
                  </a:cubicBezTo>
                  <a:lnTo>
                    <a:pt x="3160" y="7217"/>
                  </a:lnTo>
                  <a:cubicBezTo>
                    <a:pt x="3179" y="8452"/>
                    <a:pt x="3344" y="9606"/>
                    <a:pt x="3626" y="10610"/>
                  </a:cubicBezTo>
                  <a:cubicBezTo>
                    <a:pt x="2920" y="10805"/>
                    <a:pt x="2228" y="11064"/>
                    <a:pt x="1553" y="11382"/>
                  </a:cubicBezTo>
                  <a:cubicBezTo>
                    <a:pt x="1651" y="11504"/>
                    <a:pt x="1754" y="11622"/>
                    <a:pt x="1858" y="11735"/>
                  </a:cubicBezTo>
                  <a:cubicBezTo>
                    <a:pt x="2478" y="11451"/>
                    <a:pt x="3112" y="11218"/>
                    <a:pt x="3758" y="11040"/>
                  </a:cubicBezTo>
                  <a:cubicBezTo>
                    <a:pt x="4157" y="12256"/>
                    <a:pt x="4737" y="13219"/>
                    <a:pt x="5427" y="13803"/>
                  </a:cubicBezTo>
                  <a:cubicBezTo>
                    <a:pt x="5929" y="13918"/>
                    <a:pt x="6453" y="13981"/>
                    <a:pt x="6991" y="13981"/>
                  </a:cubicBezTo>
                  <a:cubicBezTo>
                    <a:pt x="7529" y="13981"/>
                    <a:pt x="8052" y="13918"/>
                    <a:pt x="8556" y="13803"/>
                  </a:cubicBezTo>
                  <a:cubicBezTo>
                    <a:pt x="9245" y="13219"/>
                    <a:pt x="9824" y="12256"/>
                    <a:pt x="10223" y="11040"/>
                  </a:cubicBezTo>
                  <a:cubicBezTo>
                    <a:pt x="10869" y="11220"/>
                    <a:pt x="11503" y="11451"/>
                    <a:pt x="12123" y="11735"/>
                  </a:cubicBezTo>
                  <a:cubicBezTo>
                    <a:pt x="12229" y="11620"/>
                    <a:pt x="12330" y="11504"/>
                    <a:pt x="12430" y="11382"/>
                  </a:cubicBezTo>
                  <a:cubicBezTo>
                    <a:pt x="11753" y="11064"/>
                    <a:pt x="11061" y="10805"/>
                    <a:pt x="10355" y="10610"/>
                  </a:cubicBezTo>
                  <a:cubicBezTo>
                    <a:pt x="10637" y="9604"/>
                    <a:pt x="10804" y="8452"/>
                    <a:pt x="10821" y="7217"/>
                  </a:cubicBezTo>
                  <a:lnTo>
                    <a:pt x="13975" y="7217"/>
                  </a:lnTo>
                  <a:cubicBezTo>
                    <a:pt x="13979" y="7142"/>
                    <a:pt x="13982" y="7066"/>
                    <a:pt x="13982" y="6991"/>
                  </a:cubicBezTo>
                  <a:cubicBezTo>
                    <a:pt x="13982" y="6916"/>
                    <a:pt x="13979" y="6840"/>
                    <a:pt x="13975" y="6766"/>
                  </a:cubicBezTo>
                  <a:lnTo>
                    <a:pt x="10821" y="6766"/>
                  </a:lnTo>
                  <a:cubicBezTo>
                    <a:pt x="10804" y="5529"/>
                    <a:pt x="10637" y="4378"/>
                    <a:pt x="10356" y="3374"/>
                  </a:cubicBezTo>
                  <a:cubicBezTo>
                    <a:pt x="11062" y="3179"/>
                    <a:pt x="11753" y="2920"/>
                    <a:pt x="12430" y="2601"/>
                  </a:cubicBezTo>
                  <a:cubicBezTo>
                    <a:pt x="12332" y="2480"/>
                    <a:pt x="12229" y="2361"/>
                    <a:pt x="12123" y="2248"/>
                  </a:cubicBezTo>
                  <a:cubicBezTo>
                    <a:pt x="11503" y="2533"/>
                    <a:pt x="10869" y="2764"/>
                    <a:pt x="10225" y="2942"/>
                  </a:cubicBezTo>
                  <a:cubicBezTo>
                    <a:pt x="9824" y="1726"/>
                    <a:pt x="9246" y="764"/>
                    <a:pt x="8556" y="178"/>
                  </a:cubicBezTo>
                  <a:cubicBezTo>
                    <a:pt x="8052" y="64"/>
                    <a:pt x="7529" y="0"/>
                    <a:pt x="69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235;p25">
              <a:extLst>
                <a:ext uri="{FF2B5EF4-FFF2-40B4-BE49-F238E27FC236}">
                  <a16:creationId xmlns:a16="http://schemas.microsoft.com/office/drawing/2014/main" id="{ADE53DAB-1549-436A-31A1-C0188126AA66}"/>
                </a:ext>
              </a:extLst>
            </p:cNvPr>
            <p:cNvSpPr/>
            <p:nvPr/>
          </p:nvSpPr>
          <p:spPr>
            <a:xfrm>
              <a:off x="2644674" y="1870106"/>
              <a:ext cx="15878" cy="10945"/>
            </a:xfrm>
            <a:custGeom>
              <a:avLst/>
              <a:gdLst/>
              <a:ahLst/>
              <a:cxnLst/>
              <a:rect l="l" t="t" r="r" b="b"/>
              <a:pathLst>
                <a:path w="589" h="406" extrusionOk="0">
                  <a:moveTo>
                    <a:pt x="474" y="1"/>
                  </a:moveTo>
                  <a:cubicBezTo>
                    <a:pt x="320" y="100"/>
                    <a:pt x="162" y="195"/>
                    <a:pt x="1" y="284"/>
                  </a:cubicBezTo>
                  <a:cubicBezTo>
                    <a:pt x="95" y="323"/>
                    <a:pt x="189" y="362"/>
                    <a:pt x="282" y="405"/>
                  </a:cubicBezTo>
                  <a:cubicBezTo>
                    <a:pt x="388" y="290"/>
                    <a:pt x="489" y="174"/>
                    <a:pt x="589" y="52"/>
                  </a:cubicBezTo>
                  <a:cubicBezTo>
                    <a:pt x="551" y="33"/>
                    <a:pt x="512" y="18"/>
                    <a:pt x="474"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236;p25">
              <a:extLst>
                <a:ext uri="{FF2B5EF4-FFF2-40B4-BE49-F238E27FC236}">
                  <a16:creationId xmlns:a16="http://schemas.microsoft.com/office/drawing/2014/main" id="{B27D6357-0D6B-B387-DCA3-3D37A17F5AD3}"/>
                </a:ext>
              </a:extLst>
            </p:cNvPr>
            <p:cNvSpPr/>
            <p:nvPr/>
          </p:nvSpPr>
          <p:spPr>
            <a:xfrm>
              <a:off x="2367335" y="1845682"/>
              <a:ext cx="218625" cy="95915"/>
            </a:xfrm>
            <a:custGeom>
              <a:avLst/>
              <a:gdLst/>
              <a:ahLst/>
              <a:cxnLst/>
              <a:rect l="l" t="t" r="r" b="b"/>
              <a:pathLst>
                <a:path w="8110" h="3558" extrusionOk="0">
                  <a:moveTo>
                    <a:pt x="2025" y="1"/>
                  </a:moveTo>
                  <a:cubicBezTo>
                    <a:pt x="2041" y="62"/>
                    <a:pt x="2056" y="124"/>
                    <a:pt x="2073" y="186"/>
                  </a:cubicBezTo>
                  <a:cubicBezTo>
                    <a:pt x="1367" y="381"/>
                    <a:pt x="675" y="640"/>
                    <a:pt x="0" y="958"/>
                  </a:cubicBezTo>
                  <a:cubicBezTo>
                    <a:pt x="98" y="1080"/>
                    <a:pt x="201" y="1198"/>
                    <a:pt x="305" y="1311"/>
                  </a:cubicBezTo>
                  <a:cubicBezTo>
                    <a:pt x="925" y="1027"/>
                    <a:pt x="1559" y="794"/>
                    <a:pt x="2205" y="616"/>
                  </a:cubicBezTo>
                  <a:cubicBezTo>
                    <a:pt x="2604" y="1832"/>
                    <a:pt x="3184" y="2795"/>
                    <a:pt x="3874" y="3379"/>
                  </a:cubicBezTo>
                  <a:cubicBezTo>
                    <a:pt x="4376" y="3494"/>
                    <a:pt x="4900" y="3557"/>
                    <a:pt x="5438" y="3557"/>
                  </a:cubicBezTo>
                  <a:cubicBezTo>
                    <a:pt x="5976" y="3557"/>
                    <a:pt x="6499" y="3494"/>
                    <a:pt x="7003" y="3379"/>
                  </a:cubicBezTo>
                  <a:cubicBezTo>
                    <a:pt x="7416" y="3028"/>
                    <a:pt x="7789" y="2540"/>
                    <a:pt x="8110" y="1943"/>
                  </a:cubicBezTo>
                  <a:lnTo>
                    <a:pt x="8110" y="1943"/>
                  </a:lnTo>
                  <a:cubicBezTo>
                    <a:pt x="7926" y="1973"/>
                    <a:pt x="7741" y="1997"/>
                    <a:pt x="7554" y="2012"/>
                  </a:cubicBezTo>
                  <a:cubicBezTo>
                    <a:pt x="7030" y="2886"/>
                    <a:pt x="6377" y="3443"/>
                    <a:pt x="5663" y="3540"/>
                  </a:cubicBezTo>
                  <a:lnTo>
                    <a:pt x="5663" y="1916"/>
                  </a:lnTo>
                  <a:cubicBezTo>
                    <a:pt x="5512" y="1889"/>
                    <a:pt x="5361" y="1856"/>
                    <a:pt x="5212" y="1818"/>
                  </a:cubicBezTo>
                  <a:lnTo>
                    <a:pt x="5212" y="3540"/>
                  </a:lnTo>
                  <a:cubicBezTo>
                    <a:pt x="4158" y="3396"/>
                    <a:pt x="3237" y="2252"/>
                    <a:pt x="2664" y="563"/>
                  </a:cubicBezTo>
                  <a:cubicBezTo>
                    <a:pt x="2440" y="388"/>
                    <a:pt x="2226" y="201"/>
                    <a:pt x="2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37;p25">
              <a:extLst>
                <a:ext uri="{FF2B5EF4-FFF2-40B4-BE49-F238E27FC236}">
                  <a16:creationId xmlns:a16="http://schemas.microsoft.com/office/drawing/2014/main" id="{D1F39A8C-BAB4-C2B0-1F2C-7DABD027517C}"/>
                </a:ext>
              </a:extLst>
            </p:cNvPr>
            <p:cNvSpPr/>
            <p:nvPr/>
          </p:nvSpPr>
          <p:spPr>
            <a:xfrm>
              <a:off x="2325470" y="1747072"/>
              <a:ext cx="46906" cy="12185"/>
            </a:xfrm>
            <a:custGeom>
              <a:avLst/>
              <a:gdLst/>
              <a:ahLst/>
              <a:cxnLst/>
              <a:rect l="l" t="t" r="r" b="b"/>
              <a:pathLst>
                <a:path w="1740" h="452" extrusionOk="0">
                  <a:moveTo>
                    <a:pt x="6" y="0"/>
                  </a:moveTo>
                  <a:cubicBezTo>
                    <a:pt x="4" y="74"/>
                    <a:pt x="1" y="150"/>
                    <a:pt x="1" y="225"/>
                  </a:cubicBezTo>
                  <a:cubicBezTo>
                    <a:pt x="1" y="300"/>
                    <a:pt x="4" y="376"/>
                    <a:pt x="6" y="451"/>
                  </a:cubicBezTo>
                  <a:lnTo>
                    <a:pt x="1740" y="451"/>
                  </a:lnTo>
                  <a:cubicBezTo>
                    <a:pt x="1702" y="302"/>
                    <a:pt x="1670" y="151"/>
                    <a:pt x="1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238;p25">
              <a:extLst>
                <a:ext uri="{FF2B5EF4-FFF2-40B4-BE49-F238E27FC236}">
                  <a16:creationId xmlns:a16="http://schemas.microsoft.com/office/drawing/2014/main" id="{DBE0ACE4-E44B-B053-E9D9-9858DC25480A}"/>
                </a:ext>
              </a:extLst>
            </p:cNvPr>
            <p:cNvSpPr/>
            <p:nvPr/>
          </p:nvSpPr>
          <p:spPr>
            <a:xfrm>
              <a:off x="2367335" y="1625224"/>
              <a:ext cx="18304" cy="15447"/>
            </a:xfrm>
            <a:custGeom>
              <a:avLst/>
              <a:gdLst/>
              <a:ahLst/>
              <a:cxnLst/>
              <a:rect l="l" t="t" r="r" b="b"/>
              <a:pathLst>
                <a:path w="679" h="573" extrusionOk="0">
                  <a:moveTo>
                    <a:pt x="307" y="1"/>
                  </a:moveTo>
                  <a:cubicBezTo>
                    <a:pt x="201" y="115"/>
                    <a:pt x="98" y="232"/>
                    <a:pt x="0" y="353"/>
                  </a:cubicBezTo>
                  <a:cubicBezTo>
                    <a:pt x="163" y="431"/>
                    <a:pt x="327" y="504"/>
                    <a:pt x="492" y="573"/>
                  </a:cubicBezTo>
                  <a:cubicBezTo>
                    <a:pt x="548" y="434"/>
                    <a:pt x="612" y="297"/>
                    <a:pt x="679" y="162"/>
                  </a:cubicBezTo>
                  <a:cubicBezTo>
                    <a:pt x="554" y="110"/>
                    <a:pt x="430" y="57"/>
                    <a:pt x="307" y="1"/>
                  </a:cubicBezTo>
                  <a:close/>
                </a:path>
              </a:pathLst>
            </a:custGeom>
            <a:solidFill>
              <a:srgbClr val="DBD9D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239;p25">
              <a:extLst>
                <a:ext uri="{FF2B5EF4-FFF2-40B4-BE49-F238E27FC236}">
                  <a16:creationId xmlns:a16="http://schemas.microsoft.com/office/drawing/2014/main" id="{BE911069-36F8-3324-5725-A5C6E38FE63F}"/>
                </a:ext>
              </a:extLst>
            </p:cNvPr>
            <p:cNvSpPr/>
            <p:nvPr/>
          </p:nvSpPr>
          <p:spPr>
            <a:xfrm>
              <a:off x="2368009" y="1692348"/>
              <a:ext cx="291815" cy="121578"/>
            </a:xfrm>
            <a:custGeom>
              <a:avLst/>
              <a:gdLst/>
              <a:ahLst/>
              <a:cxnLst/>
              <a:rect l="l" t="t" r="r" b="b"/>
              <a:pathLst>
                <a:path w="10825" h="4510" extrusionOk="0">
                  <a:moveTo>
                    <a:pt x="691" y="0"/>
                  </a:moveTo>
                  <a:cubicBezTo>
                    <a:pt x="311" y="0"/>
                    <a:pt x="1" y="310"/>
                    <a:pt x="1" y="692"/>
                  </a:cubicBezTo>
                  <a:lnTo>
                    <a:pt x="1" y="3819"/>
                  </a:lnTo>
                  <a:cubicBezTo>
                    <a:pt x="1" y="4201"/>
                    <a:pt x="311" y="4510"/>
                    <a:pt x="691" y="4510"/>
                  </a:cubicBezTo>
                  <a:lnTo>
                    <a:pt x="10134" y="4510"/>
                  </a:lnTo>
                  <a:cubicBezTo>
                    <a:pt x="10516" y="4510"/>
                    <a:pt x="10824" y="4201"/>
                    <a:pt x="10824" y="3819"/>
                  </a:cubicBezTo>
                  <a:lnTo>
                    <a:pt x="10824" y="692"/>
                  </a:lnTo>
                  <a:cubicBezTo>
                    <a:pt x="10824" y="310"/>
                    <a:pt x="10516" y="0"/>
                    <a:pt x="101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240;p25">
              <a:extLst>
                <a:ext uri="{FF2B5EF4-FFF2-40B4-BE49-F238E27FC236}">
                  <a16:creationId xmlns:a16="http://schemas.microsoft.com/office/drawing/2014/main" id="{938C1B32-D699-03BA-5BD2-175F4E23E8D4}"/>
                </a:ext>
              </a:extLst>
            </p:cNvPr>
            <p:cNvSpPr/>
            <p:nvPr/>
          </p:nvSpPr>
          <p:spPr>
            <a:xfrm>
              <a:off x="2368009" y="1692375"/>
              <a:ext cx="291815" cy="121551"/>
            </a:xfrm>
            <a:custGeom>
              <a:avLst/>
              <a:gdLst/>
              <a:ahLst/>
              <a:cxnLst/>
              <a:rect l="l" t="t" r="r" b="b"/>
              <a:pathLst>
                <a:path w="10825" h="4509" extrusionOk="0">
                  <a:moveTo>
                    <a:pt x="679" y="1"/>
                  </a:moveTo>
                  <a:cubicBezTo>
                    <a:pt x="304" y="8"/>
                    <a:pt x="1" y="313"/>
                    <a:pt x="1" y="690"/>
                  </a:cubicBezTo>
                  <a:lnTo>
                    <a:pt x="1" y="3818"/>
                  </a:lnTo>
                  <a:cubicBezTo>
                    <a:pt x="1" y="4200"/>
                    <a:pt x="311" y="4509"/>
                    <a:pt x="691" y="4509"/>
                  </a:cubicBezTo>
                  <a:lnTo>
                    <a:pt x="10134" y="4509"/>
                  </a:lnTo>
                  <a:cubicBezTo>
                    <a:pt x="10511" y="4509"/>
                    <a:pt x="10816" y="4207"/>
                    <a:pt x="10824" y="3832"/>
                  </a:cubicBezTo>
                  <a:cubicBezTo>
                    <a:pt x="10819" y="3832"/>
                    <a:pt x="10816" y="3834"/>
                    <a:pt x="10811" y="3834"/>
                  </a:cubicBezTo>
                  <a:lnTo>
                    <a:pt x="4286" y="3834"/>
                  </a:lnTo>
                  <a:cubicBezTo>
                    <a:pt x="2293" y="3834"/>
                    <a:pt x="678" y="2218"/>
                    <a:pt x="678" y="225"/>
                  </a:cubicBezTo>
                  <a:lnTo>
                    <a:pt x="678" y="14"/>
                  </a:lnTo>
                  <a:cubicBezTo>
                    <a:pt x="678" y="9"/>
                    <a:pt x="679" y="6"/>
                    <a:pt x="679" y="1"/>
                  </a:cubicBezTo>
                  <a:close/>
                </a:path>
              </a:pathLst>
            </a:custGeom>
            <a:solidFill>
              <a:srgbClr val="231F20">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241;p25">
              <a:extLst>
                <a:ext uri="{FF2B5EF4-FFF2-40B4-BE49-F238E27FC236}">
                  <a16:creationId xmlns:a16="http://schemas.microsoft.com/office/drawing/2014/main" id="{23B9692D-18F9-E2EF-6D55-4F1C642AFE4F}"/>
                </a:ext>
              </a:extLst>
            </p:cNvPr>
            <p:cNvSpPr/>
            <p:nvPr/>
          </p:nvSpPr>
          <p:spPr>
            <a:xfrm>
              <a:off x="2456564" y="1722729"/>
              <a:ext cx="48658" cy="60816"/>
            </a:xfrm>
            <a:custGeom>
              <a:avLst/>
              <a:gdLst/>
              <a:ahLst/>
              <a:cxnLst/>
              <a:rect l="l" t="t" r="r" b="b"/>
              <a:pathLst>
                <a:path w="1805" h="2256" extrusionOk="0">
                  <a:moveTo>
                    <a:pt x="225" y="0"/>
                  </a:moveTo>
                  <a:cubicBezTo>
                    <a:pt x="101" y="0"/>
                    <a:pt x="0" y="102"/>
                    <a:pt x="0" y="227"/>
                  </a:cubicBezTo>
                  <a:lnTo>
                    <a:pt x="0" y="2031"/>
                  </a:lnTo>
                  <a:cubicBezTo>
                    <a:pt x="0" y="2154"/>
                    <a:pt x="101" y="2255"/>
                    <a:pt x="225" y="2255"/>
                  </a:cubicBezTo>
                  <a:lnTo>
                    <a:pt x="1578" y="2255"/>
                  </a:lnTo>
                  <a:cubicBezTo>
                    <a:pt x="1703" y="2255"/>
                    <a:pt x="1805" y="2154"/>
                    <a:pt x="1805" y="2031"/>
                  </a:cubicBezTo>
                  <a:cubicBezTo>
                    <a:pt x="1805" y="1906"/>
                    <a:pt x="1703" y="1805"/>
                    <a:pt x="1578" y="1805"/>
                  </a:cubicBezTo>
                  <a:lnTo>
                    <a:pt x="451" y="1805"/>
                  </a:lnTo>
                  <a:lnTo>
                    <a:pt x="451" y="1354"/>
                  </a:lnTo>
                  <a:lnTo>
                    <a:pt x="1409" y="1354"/>
                  </a:lnTo>
                  <a:cubicBezTo>
                    <a:pt x="1534" y="1354"/>
                    <a:pt x="1635" y="1253"/>
                    <a:pt x="1635" y="1128"/>
                  </a:cubicBezTo>
                  <a:cubicBezTo>
                    <a:pt x="1635" y="1003"/>
                    <a:pt x="1534" y="903"/>
                    <a:pt x="1409" y="903"/>
                  </a:cubicBezTo>
                  <a:lnTo>
                    <a:pt x="451" y="903"/>
                  </a:lnTo>
                  <a:lnTo>
                    <a:pt x="451" y="451"/>
                  </a:lnTo>
                  <a:lnTo>
                    <a:pt x="1578" y="451"/>
                  </a:lnTo>
                  <a:cubicBezTo>
                    <a:pt x="1703" y="451"/>
                    <a:pt x="1805" y="352"/>
                    <a:pt x="1805" y="227"/>
                  </a:cubicBezTo>
                  <a:cubicBezTo>
                    <a:pt x="1805" y="102"/>
                    <a:pt x="1703"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242;p25">
              <a:extLst>
                <a:ext uri="{FF2B5EF4-FFF2-40B4-BE49-F238E27FC236}">
                  <a16:creationId xmlns:a16="http://schemas.microsoft.com/office/drawing/2014/main" id="{EA348040-74AC-9F55-4E9F-560733C3E4DF}"/>
                </a:ext>
              </a:extLst>
            </p:cNvPr>
            <p:cNvSpPr/>
            <p:nvPr/>
          </p:nvSpPr>
          <p:spPr>
            <a:xfrm>
              <a:off x="2397312" y="1722729"/>
              <a:ext cx="48604" cy="60816"/>
            </a:xfrm>
            <a:custGeom>
              <a:avLst/>
              <a:gdLst/>
              <a:ahLst/>
              <a:cxnLst/>
              <a:rect l="l" t="t" r="r" b="b"/>
              <a:pathLst>
                <a:path w="1803" h="2256" extrusionOk="0">
                  <a:moveTo>
                    <a:pt x="1578" y="0"/>
                  </a:moveTo>
                  <a:cubicBezTo>
                    <a:pt x="1453" y="0"/>
                    <a:pt x="1352" y="102"/>
                    <a:pt x="1352" y="227"/>
                  </a:cubicBezTo>
                  <a:lnTo>
                    <a:pt x="1352" y="1354"/>
                  </a:lnTo>
                  <a:lnTo>
                    <a:pt x="404" y="91"/>
                  </a:lnTo>
                  <a:cubicBezTo>
                    <a:pt x="362" y="34"/>
                    <a:pt x="295" y="1"/>
                    <a:pt x="225" y="1"/>
                  </a:cubicBezTo>
                  <a:cubicBezTo>
                    <a:pt x="202" y="1"/>
                    <a:pt x="178" y="5"/>
                    <a:pt x="154" y="12"/>
                  </a:cubicBezTo>
                  <a:cubicBezTo>
                    <a:pt x="62" y="43"/>
                    <a:pt x="0" y="129"/>
                    <a:pt x="0" y="227"/>
                  </a:cubicBezTo>
                  <a:lnTo>
                    <a:pt x="0" y="2031"/>
                  </a:lnTo>
                  <a:cubicBezTo>
                    <a:pt x="0" y="2154"/>
                    <a:pt x="99" y="2255"/>
                    <a:pt x="225" y="2255"/>
                  </a:cubicBezTo>
                  <a:cubicBezTo>
                    <a:pt x="350" y="2255"/>
                    <a:pt x="451" y="2156"/>
                    <a:pt x="451" y="2031"/>
                  </a:cubicBezTo>
                  <a:lnTo>
                    <a:pt x="451" y="903"/>
                  </a:lnTo>
                  <a:lnTo>
                    <a:pt x="1398" y="2166"/>
                  </a:lnTo>
                  <a:cubicBezTo>
                    <a:pt x="1441" y="2224"/>
                    <a:pt x="1508" y="2255"/>
                    <a:pt x="1578" y="2255"/>
                  </a:cubicBezTo>
                  <a:cubicBezTo>
                    <a:pt x="1602" y="2255"/>
                    <a:pt x="1626" y="2252"/>
                    <a:pt x="1648" y="2245"/>
                  </a:cubicBezTo>
                  <a:cubicBezTo>
                    <a:pt x="1741" y="2214"/>
                    <a:pt x="1803" y="2127"/>
                    <a:pt x="1803" y="2031"/>
                  </a:cubicBezTo>
                  <a:lnTo>
                    <a:pt x="1803" y="227"/>
                  </a:lnTo>
                  <a:cubicBezTo>
                    <a:pt x="1803" y="102"/>
                    <a:pt x="1701" y="0"/>
                    <a:pt x="157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243;p25">
              <a:extLst>
                <a:ext uri="{FF2B5EF4-FFF2-40B4-BE49-F238E27FC236}">
                  <a16:creationId xmlns:a16="http://schemas.microsoft.com/office/drawing/2014/main" id="{93A62B81-27E9-DB4C-9062-95EB6819D0EE}"/>
                </a:ext>
              </a:extLst>
            </p:cNvPr>
            <p:cNvSpPr/>
            <p:nvPr/>
          </p:nvSpPr>
          <p:spPr>
            <a:xfrm>
              <a:off x="2511908" y="1722729"/>
              <a:ext cx="68229" cy="60816"/>
            </a:xfrm>
            <a:custGeom>
              <a:avLst/>
              <a:gdLst/>
              <a:ahLst/>
              <a:cxnLst/>
              <a:rect l="l" t="t" r="r" b="b"/>
              <a:pathLst>
                <a:path w="2531" h="2256" extrusionOk="0">
                  <a:moveTo>
                    <a:pt x="1266" y="0"/>
                  </a:moveTo>
                  <a:cubicBezTo>
                    <a:pt x="1165" y="0"/>
                    <a:pt x="1076" y="67"/>
                    <a:pt x="1049" y="165"/>
                  </a:cubicBezTo>
                  <a:lnTo>
                    <a:pt x="759" y="1198"/>
                  </a:lnTo>
                  <a:lnTo>
                    <a:pt x="468" y="165"/>
                  </a:lnTo>
                  <a:cubicBezTo>
                    <a:pt x="441" y="65"/>
                    <a:pt x="348" y="1"/>
                    <a:pt x="250" y="1"/>
                  </a:cubicBezTo>
                  <a:cubicBezTo>
                    <a:pt x="230" y="1"/>
                    <a:pt x="210" y="4"/>
                    <a:pt x="190" y="9"/>
                  </a:cubicBezTo>
                  <a:cubicBezTo>
                    <a:pt x="70" y="43"/>
                    <a:pt x="0" y="167"/>
                    <a:pt x="34" y="288"/>
                  </a:cubicBezTo>
                  <a:lnTo>
                    <a:pt x="541" y="2091"/>
                  </a:lnTo>
                  <a:cubicBezTo>
                    <a:pt x="569" y="2188"/>
                    <a:pt x="658" y="2255"/>
                    <a:pt x="759" y="2255"/>
                  </a:cubicBezTo>
                  <a:cubicBezTo>
                    <a:pt x="860" y="2255"/>
                    <a:pt x="948" y="2188"/>
                    <a:pt x="975" y="2091"/>
                  </a:cubicBezTo>
                  <a:lnTo>
                    <a:pt x="1266" y="1059"/>
                  </a:lnTo>
                  <a:lnTo>
                    <a:pt x="1556" y="2091"/>
                  </a:lnTo>
                  <a:cubicBezTo>
                    <a:pt x="1583" y="2188"/>
                    <a:pt x="1672" y="2255"/>
                    <a:pt x="1773" y="2255"/>
                  </a:cubicBezTo>
                  <a:cubicBezTo>
                    <a:pt x="1874" y="2255"/>
                    <a:pt x="1964" y="2188"/>
                    <a:pt x="1991" y="2091"/>
                  </a:cubicBezTo>
                  <a:lnTo>
                    <a:pt x="2498" y="288"/>
                  </a:lnTo>
                  <a:cubicBezTo>
                    <a:pt x="2531" y="168"/>
                    <a:pt x="2462" y="43"/>
                    <a:pt x="2342" y="9"/>
                  </a:cubicBezTo>
                  <a:cubicBezTo>
                    <a:pt x="2322" y="4"/>
                    <a:pt x="2302" y="1"/>
                    <a:pt x="2282" y="1"/>
                  </a:cubicBezTo>
                  <a:cubicBezTo>
                    <a:pt x="2184" y="1"/>
                    <a:pt x="2091" y="65"/>
                    <a:pt x="2063" y="165"/>
                  </a:cubicBezTo>
                  <a:lnTo>
                    <a:pt x="1773" y="1198"/>
                  </a:lnTo>
                  <a:lnTo>
                    <a:pt x="1484" y="165"/>
                  </a:lnTo>
                  <a:cubicBezTo>
                    <a:pt x="1456" y="67"/>
                    <a:pt x="1367" y="0"/>
                    <a:pt x="12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6" name="Google Shape;244;p25">
              <a:extLst>
                <a:ext uri="{FF2B5EF4-FFF2-40B4-BE49-F238E27FC236}">
                  <a16:creationId xmlns:a16="http://schemas.microsoft.com/office/drawing/2014/main" id="{3A571765-1A3F-5A82-ACE1-0BFC0F1696B8}"/>
                </a:ext>
              </a:extLst>
            </p:cNvPr>
            <p:cNvSpPr/>
            <p:nvPr/>
          </p:nvSpPr>
          <p:spPr>
            <a:xfrm>
              <a:off x="2585744" y="1722729"/>
              <a:ext cx="48631" cy="60816"/>
            </a:xfrm>
            <a:custGeom>
              <a:avLst/>
              <a:gdLst/>
              <a:ahLst/>
              <a:cxnLst/>
              <a:rect l="l" t="t" r="r" b="b"/>
              <a:pathLst>
                <a:path w="1804" h="2256" extrusionOk="0">
                  <a:moveTo>
                    <a:pt x="902" y="0"/>
                  </a:moveTo>
                  <a:cubicBezTo>
                    <a:pt x="388" y="0"/>
                    <a:pt x="1" y="268"/>
                    <a:pt x="1" y="621"/>
                  </a:cubicBezTo>
                  <a:cubicBezTo>
                    <a:pt x="1" y="1112"/>
                    <a:pt x="506" y="1253"/>
                    <a:pt x="842" y="1345"/>
                  </a:cubicBezTo>
                  <a:cubicBezTo>
                    <a:pt x="1269" y="1464"/>
                    <a:pt x="1353" y="1541"/>
                    <a:pt x="1353" y="1635"/>
                  </a:cubicBezTo>
                  <a:cubicBezTo>
                    <a:pt x="1353" y="1678"/>
                    <a:pt x="1193" y="1805"/>
                    <a:pt x="902" y="1805"/>
                  </a:cubicBezTo>
                  <a:cubicBezTo>
                    <a:pt x="611" y="1805"/>
                    <a:pt x="451" y="1678"/>
                    <a:pt x="451" y="1635"/>
                  </a:cubicBezTo>
                  <a:cubicBezTo>
                    <a:pt x="451" y="1512"/>
                    <a:pt x="350" y="1411"/>
                    <a:pt x="225" y="1411"/>
                  </a:cubicBezTo>
                  <a:cubicBezTo>
                    <a:pt x="100" y="1411"/>
                    <a:pt x="1" y="1512"/>
                    <a:pt x="1" y="1635"/>
                  </a:cubicBezTo>
                  <a:cubicBezTo>
                    <a:pt x="1" y="1990"/>
                    <a:pt x="388" y="2255"/>
                    <a:pt x="902" y="2255"/>
                  </a:cubicBezTo>
                  <a:cubicBezTo>
                    <a:pt x="1416" y="2255"/>
                    <a:pt x="1803" y="1990"/>
                    <a:pt x="1803" y="1635"/>
                  </a:cubicBezTo>
                  <a:cubicBezTo>
                    <a:pt x="1803" y="1145"/>
                    <a:pt x="1298" y="1005"/>
                    <a:pt x="962" y="910"/>
                  </a:cubicBezTo>
                  <a:cubicBezTo>
                    <a:pt x="535" y="792"/>
                    <a:pt x="451" y="715"/>
                    <a:pt x="451" y="621"/>
                  </a:cubicBezTo>
                  <a:cubicBezTo>
                    <a:pt x="451" y="580"/>
                    <a:pt x="611" y="451"/>
                    <a:pt x="902" y="451"/>
                  </a:cubicBezTo>
                  <a:cubicBezTo>
                    <a:pt x="1193" y="451"/>
                    <a:pt x="1353" y="578"/>
                    <a:pt x="1353" y="621"/>
                  </a:cubicBezTo>
                  <a:cubicBezTo>
                    <a:pt x="1353" y="746"/>
                    <a:pt x="1454" y="847"/>
                    <a:pt x="1579" y="847"/>
                  </a:cubicBezTo>
                  <a:cubicBezTo>
                    <a:pt x="1702" y="847"/>
                    <a:pt x="1803" y="746"/>
                    <a:pt x="1803" y="621"/>
                  </a:cubicBezTo>
                  <a:cubicBezTo>
                    <a:pt x="1803" y="268"/>
                    <a:pt x="1416" y="0"/>
                    <a:pt x="90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3348401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32" name="Google Shape;432;p3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 dirty="0">
                <a:solidFill>
                  <a:schemeClr val="lt2"/>
                </a:solidFill>
              </a:rPr>
              <a:t>Data</a:t>
            </a:r>
            <a:r>
              <a:rPr lang="tr" dirty="0"/>
              <a:t> Cleaning</a:t>
            </a:r>
            <a:endParaRPr dirty="0"/>
          </a:p>
        </p:txBody>
      </p:sp>
      <p:sp>
        <p:nvSpPr>
          <p:cNvPr id="469" name="Google Shape;469;p31"/>
          <p:cNvSpPr txBox="1"/>
          <p:nvPr/>
        </p:nvSpPr>
        <p:spPr>
          <a:xfrm>
            <a:off x="7979275" y="3852725"/>
            <a:ext cx="234600" cy="2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latin typeface="Barlow"/>
              <a:ea typeface="Barlow"/>
              <a:cs typeface="Barlow"/>
              <a:sym typeface="Barlow"/>
            </a:endParaRPr>
          </a:p>
        </p:txBody>
      </p:sp>
      <p:sp>
        <p:nvSpPr>
          <p:cNvPr id="11" name="TextBox 10">
            <a:extLst>
              <a:ext uri="{FF2B5EF4-FFF2-40B4-BE49-F238E27FC236}">
                <a16:creationId xmlns:a16="http://schemas.microsoft.com/office/drawing/2014/main" id="{9AD0395B-2F59-1AB0-593F-0AD807CF52B3}"/>
              </a:ext>
            </a:extLst>
          </p:cNvPr>
          <p:cNvSpPr txBox="1"/>
          <p:nvPr/>
        </p:nvSpPr>
        <p:spPr>
          <a:xfrm>
            <a:off x="842839" y="1375576"/>
            <a:ext cx="4118776" cy="2308324"/>
          </a:xfrm>
          <a:prstGeom prst="rect">
            <a:avLst/>
          </a:prstGeom>
          <a:noFill/>
        </p:spPr>
        <p:txBody>
          <a:bodyPr wrap="square" rtlCol="0">
            <a:spAutoFit/>
          </a:bodyPr>
          <a:lstStyle/>
          <a:p>
            <a:pPr marL="342900" indent="-342900">
              <a:buFont typeface="+mj-lt"/>
              <a:buAutoNum type="arabicPeriod"/>
            </a:pPr>
            <a:r>
              <a:rPr lang="en-US" sz="1600" b="0" i="0" dirty="0" err="1">
                <a:solidFill>
                  <a:schemeClr val="tx1"/>
                </a:solidFill>
                <a:effectLst/>
                <a:latin typeface="Barlow" panose="00000500000000000000" pitchFamily="2" charset="0"/>
              </a:rPr>
              <a:t>BeautifulSoup</a:t>
            </a:r>
            <a:r>
              <a:rPr lang="en-US" sz="1600" b="0" i="0" dirty="0">
                <a:solidFill>
                  <a:schemeClr val="tx1"/>
                </a:solidFill>
                <a:effectLst/>
                <a:latin typeface="Barlow" panose="00000500000000000000" pitchFamily="2" charset="0"/>
              </a:rPr>
              <a:t> is used to extract only content .</a:t>
            </a:r>
          </a:p>
          <a:p>
            <a:pPr marL="342900" indent="-342900">
              <a:buFont typeface="+mj-lt"/>
              <a:buAutoNum type="arabicPeriod"/>
            </a:pPr>
            <a:r>
              <a:rPr lang="en-US" sz="1600" dirty="0">
                <a:solidFill>
                  <a:schemeClr val="tx1"/>
                </a:solidFill>
                <a:latin typeface="Barlow" panose="00000500000000000000" pitchFamily="2" charset="0"/>
              </a:rPr>
              <a:t>Regex is used to remove the repeating unwanted lines .</a:t>
            </a:r>
          </a:p>
          <a:p>
            <a:pPr marL="342900" indent="-342900">
              <a:buFont typeface="+mj-lt"/>
              <a:buAutoNum type="arabicPeriod"/>
            </a:pPr>
            <a:r>
              <a:rPr lang="en-US" sz="1600" dirty="0">
                <a:solidFill>
                  <a:schemeClr val="tx1"/>
                </a:solidFill>
                <a:latin typeface="Barlow" panose="00000500000000000000" pitchFamily="2" charset="0"/>
              </a:rPr>
              <a:t>One more round of cleaning for conditions such as empty text, specific classes, text starting with "©", or containing links, emojis.</a:t>
            </a:r>
          </a:p>
          <a:p>
            <a:pPr marL="342900" indent="-342900">
              <a:buFont typeface="+mj-lt"/>
              <a:buAutoNum type="arabicPeriod"/>
            </a:pPr>
            <a:r>
              <a:rPr lang="en-US" sz="1600" dirty="0">
                <a:solidFill>
                  <a:schemeClr val="tx1"/>
                </a:solidFill>
                <a:latin typeface="Barlow" panose="00000500000000000000" pitchFamily="2" charset="0"/>
              </a:rPr>
              <a:t>Final output for sentiment analysis .</a:t>
            </a:r>
          </a:p>
        </p:txBody>
      </p:sp>
      <p:pic>
        <p:nvPicPr>
          <p:cNvPr id="15" name="Picture 14">
            <a:extLst>
              <a:ext uri="{FF2B5EF4-FFF2-40B4-BE49-F238E27FC236}">
                <a16:creationId xmlns:a16="http://schemas.microsoft.com/office/drawing/2014/main" id="{EF48306F-F361-A13A-0DEE-9E19A23776DF}"/>
              </a:ext>
            </a:extLst>
          </p:cNvPr>
          <p:cNvPicPr>
            <a:picLocks noChangeAspect="1"/>
          </p:cNvPicPr>
          <p:nvPr/>
        </p:nvPicPr>
        <p:blipFill>
          <a:blip r:embed="rId3"/>
          <a:stretch>
            <a:fillRect/>
          </a:stretch>
        </p:blipFill>
        <p:spPr>
          <a:xfrm>
            <a:off x="5422790" y="866692"/>
            <a:ext cx="3483782" cy="3856765"/>
          </a:xfrm>
          <a:prstGeom prst="rect">
            <a:avLst/>
          </a:prstGeom>
          <a:ln>
            <a:solidFill>
              <a:srgbClr val="FF0000"/>
            </a:solidFill>
          </a:ln>
        </p:spPr>
      </p:pic>
      <p:sp>
        <p:nvSpPr>
          <p:cNvPr id="16" name="Rectangle: Rounded Corners 15">
            <a:extLst>
              <a:ext uri="{FF2B5EF4-FFF2-40B4-BE49-F238E27FC236}">
                <a16:creationId xmlns:a16="http://schemas.microsoft.com/office/drawing/2014/main" id="{B8538525-C5E1-784D-B091-E1DBB16AE469}"/>
              </a:ext>
            </a:extLst>
          </p:cNvPr>
          <p:cNvSpPr/>
          <p:nvPr/>
        </p:nvSpPr>
        <p:spPr>
          <a:xfrm>
            <a:off x="5422790" y="866692"/>
            <a:ext cx="3403158" cy="310101"/>
          </a:xfrm>
          <a:prstGeom prst="round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0000"/>
              </a:highlight>
            </a:endParaRPr>
          </a:p>
        </p:txBody>
      </p:sp>
      <p:pic>
        <p:nvPicPr>
          <p:cNvPr id="4" name="Picture 3">
            <a:extLst>
              <a:ext uri="{FF2B5EF4-FFF2-40B4-BE49-F238E27FC236}">
                <a16:creationId xmlns:a16="http://schemas.microsoft.com/office/drawing/2014/main" id="{623298DE-E959-3EF1-C14D-3C7B568F05D7}"/>
              </a:ext>
            </a:extLst>
          </p:cNvPr>
          <p:cNvPicPr>
            <a:picLocks noChangeAspect="1"/>
          </p:cNvPicPr>
          <p:nvPr/>
        </p:nvPicPr>
        <p:blipFill>
          <a:blip r:embed="rId4"/>
          <a:stretch>
            <a:fillRect/>
          </a:stretch>
        </p:blipFill>
        <p:spPr>
          <a:xfrm>
            <a:off x="4844561" y="791082"/>
            <a:ext cx="4299439" cy="3907393"/>
          </a:xfrm>
          <a:prstGeom prst="rect">
            <a:avLst/>
          </a:prstGeom>
        </p:spPr>
      </p:pic>
      <p:sp>
        <p:nvSpPr>
          <p:cNvPr id="6" name="Rectangle 5">
            <a:extLst>
              <a:ext uri="{FF2B5EF4-FFF2-40B4-BE49-F238E27FC236}">
                <a16:creationId xmlns:a16="http://schemas.microsoft.com/office/drawing/2014/main" id="{4AABC9EC-9595-81D7-BF00-43F67CCC07AD}"/>
              </a:ext>
            </a:extLst>
          </p:cNvPr>
          <p:cNvSpPr/>
          <p:nvPr/>
        </p:nvSpPr>
        <p:spPr>
          <a:xfrm>
            <a:off x="4888523" y="835269"/>
            <a:ext cx="4118776" cy="1736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FF4CE5A-2B0A-0A13-7242-77392CD68BC4}"/>
              </a:ext>
            </a:extLst>
          </p:cNvPr>
          <p:cNvPicPr>
            <a:picLocks noChangeAspect="1"/>
          </p:cNvPicPr>
          <p:nvPr/>
        </p:nvPicPr>
        <p:blipFill>
          <a:blip r:embed="rId5"/>
          <a:stretch>
            <a:fillRect/>
          </a:stretch>
        </p:blipFill>
        <p:spPr>
          <a:xfrm>
            <a:off x="4844561" y="791082"/>
            <a:ext cx="4241615" cy="3888188"/>
          </a:xfrm>
          <a:prstGeom prst="rect">
            <a:avLst/>
          </a:prstGeom>
        </p:spPr>
      </p:pic>
    </p:spTree>
    <p:extLst>
      <p:ext uri="{BB962C8B-B14F-4D97-AF65-F5344CB8AC3E}">
        <p14:creationId xmlns:p14="http://schemas.microsoft.com/office/powerpoint/2010/main" val="3753509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en-GB" dirty="0">
                <a:solidFill>
                  <a:schemeClr val="tx1"/>
                </a:solidFill>
              </a:rPr>
              <a:t>Sentiment Analysis</a:t>
            </a:r>
            <a:r>
              <a:rPr lang="en-GB" dirty="0">
                <a:solidFill>
                  <a:schemeClr val="lt2"/>
                </a:solidFill>
              </a:rPr>
              <a:t> – Model Card</a:t>
            </a:r>
            <a:endParaRPr dirty="0"/>
          </a:p>
        </p:txBody>
      </p:sp>
      <p:sp>
        <p:nvSpPr>
          <p:cNvPr id="169" name="Google Shape;169;p24"/>
          <p:cNvSpPr txBox="1"/>
          <p:nvPr/>
        </p:nvSpPr>
        <p:spPr>
          <a:xfrm>
            <a:off x="735725" y="1127962"/>
            <a:ext cx="8005939" cy="37856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600" b="1" dirty="0" err="1">
                <a:latin typeface="Barlow"/>
                <a:ea typeface="Barlow"/>
                <a:cs typeface="Barlow"/>
                <a:sym typeface="Barlow"/>
              </a:rPr>
              <a:t>Name:</a:t>
            </a:r>
            <a:r>
              <a:rPr lang="en-GB" sz="1600" dirty="0" err="1">
                <a:latin typeface="Barlow"/>
                <a:sym typeface="Barlow"/>
              </a:rPr>
              <a:t>lxyuan</a:t>
            </a:r>
            <a:r>
              <a:rPr lang="en-GB" sz="1600" dirty="0">
                <a:latin typeface="Barlow"/>
                <a:sym typeface="Barlow"/>
              </a:rPr>
              <a:t>/</a:t>
            </a:r>
            <a:r>
              <a:rPr lang="en-GB" sz="1600" dirty="0" err="1">
                <a:latin typeface="Barlow"/>
                <a:sym typeface="Barlow"/>
              </a:rPr>
              <a:t>distilbert</a:t>
            </a:r>
            <a:r>
              <a:rPr lang="en-GB" sz="1600" dirty="0">
                <a:latin typeface="Barlow"/>
                <a:sym typeface="Barlow"/>
              </a:rPr>
              <a:t>-base-multilingual-cased-sentiments-student</a:t>
            </a:r>
          </a:p>
          <a:p>
            <a:pPr marL="0" marR="0" lvl="0" indent="0" algn="l" rtl="0">
              <a:lnSpc>
                <a:spcPct val="100000"/>
              </a:lnSpc>
              <a:spcBef>
                <a:spcPts val="0"/>
              </a:spcBef>
              <a:spcAft>
                <a:spcPts val="0"/>
              </a:spcAft>
              <a:buNone/>
            </a:pPr>
            <a:endParaRPr lang="en-GB" sz="1600" b="1" i="0" u="none" strike="noStrike" cap="none" dirty="0">
              <a:solidFill>
                <a:srgbClr val="000000"/>
              </a:solidFill>
              <a:latin typeface="Barlow"/>
              <a:ea typeface="Barlow"/>
              <a:cs typeface="Barlow"/>
              <a:sym typeface="Barlow"/>
            </a:endParaRPr>
          </a:p>
          <a:p>
            <a:pPr marL="0" marR="0" lvl="0" indent="0" algn="l" rtl="0">
              <a:lnSpc>
                <a:spcPct val="100000"/>
              </a:lnSpc>
              <a:spcBef>
                <a:spcPts val="0"/>
              </a:spcBef>
              <a:spcAft>
                <a:spcPts val="0"/>
              </a:spcAft>
              <a:buNone/>
            </a:pPr>
            <a:r>
              <a:rPr lang="en-GB" sz="1600" b="1" i="0" u="none" strike="noStrike" cap="none" dirty="0">
                <a:solidFill>
                  <a:srgbClr val="000000"/>
                </a:solidFill>
                <a:latin typeface="Barlow"/>
                <a:ea typeface="Barlow"/>
                <a:cs typeface="Barlow"/>
                <a:sym typeface="Barlow"/>
              </a:rPr>
              <a:t>Purpose: </a:t>
            </a:r>
            <a:r>
              <a:rPr lang="en-US" sz="1600" i="0" u="none" strike="noStrike" cap="none" dirty="0">
                <a:solidFill>
                  <a:srgbClr val="000000"/>
                </a:solidFill>
                <a:latin typeface="Barlow"/>
                <a:ea typeface="Barlow"/>
                <a:cs typeface="Barlow"/>
                <a:sym typeface="Barlow"/>
              </a:rPr>
              <a:t>To perform text classification tasks, such as sentiment analysis, emotion detection, topic classification, etc., on texts in 12 languages.</a:t>
            </a:r>
            <a:br>
              <a:rPr lang="en-GB" sz="1600" dirty="0">
                <a:latin typeface="Barlow"/>
                <a:ea typeface="Barlow"/>
                <a:cs typeface="Barlow"/>
                <a:sym typeface="Barlow"/>
              </a:rPr>
            </a:br>
            <a:endParaRPr lang="en-GB" sz="1600" b="1" i="0" u="none" strike="noStrike" cap="none" dirty="0">
              <a:solidFill>
                <a:srgbClr val="000000"/>
              </a:solidFill>
              <a:latin typeface="Barlow"/>
              <a:ea typeface="Barlow"/>
              <a:cs typeface="Barlow"/>
              <a:sym typeface="Barlow"/>
            </a:endParaRPr>
          </a:p>
          <a:p>
            <a:r>
              <a:rPr lang="en-GB" sz="1600" b="1" i="0" u="none" strike="noStrike" cap="none" dirty="0">
                <a:solidFill>
                  <a:srgbClr val="000000"/>
                </a:solidFill>
                <a:latin typeface="Barlow"/>
                <a:ea typeface="Barlow"/>
                <a:cs typeface="Barlow"/>
                <a:sym typeface="Barlow"/>
              </a:rPr>
              <a:t>Model Architecture: </a:t>
            </a:r>
            <a:r>
              <a:rPr lang="en-US" sz="1600" i="0" u="none" strike="noStrike" cap="none" dirty="0">
                <a:solidFill>
                  <a:srgbClr val="000000"/>
                </a:solidFill>
                <a:latin typeface="Barlow"/>
                <a:ea typeface="Barlow"/>
                <a:cs typeface="Barlow"/>
                <a:sym typeface="Barlow"/>
              </a:rPr>
              <a:t>distilled version of the BERT base multilingual model.</a:t>
            </a:r>
            <a:br>
              <a:rPr lang="en-US" sz="1600" i="0" u="none" strike="noStrike" cap="none" dirty="0">
                <a:solidFill>
                  <a:srgbClr val="000000"/>
                </a:solidFill>
                <a:latin typeface="Barlow"/>
                <a:ea typeface="Barlow"/>
                <a:cs typeface="Barlow"/>
                <a:sym typeface="Barlow"/>
              </a:rPr>
            </a:br>
            <a:endParaRPr lang="en-GB" sz="1600" i="0" u="none" strike="noStrike" cap="none" dirty="0">
              <a:solidFill>
                <a:srgbClr val="000000"/>
              </a:solidFill>
              <a:latin typeface="Barlow"/>
              <a:ea typeface="Barlow"/>
              <a:cs typeface="Barlow"/>
              <a:sym typeface="Barlow"/>
            </a:endParaRPr>
          </a:p>
          <a:p>
            <a:pPr algn="just"/>
            <a:r>
              <a:rPr lang="en-GB" sz="1600" b="1" dirty="0">
                <a:latin typeface="Barlow"/>
                <a:ea typeface="Barlow"/>
                <a:cs typeface="Barlow"/>
                <a:sym typeface="Barlow"/>
              </a:rPr>
              <a:t>Fine-Tuning</a:t>
            </a:r>
            <a:r>
              <a:rPr lang="en-GB" sz="1600" dirty="0">
                <a:latin typeface="Barlow"/>
                <a:ea typeface="Barlow"/>
                <a:cs typeface="Barlow"/>
                <a:sym typeface="Barlow"/>
              </a:rPr>
              <a:t>: Fine-tuned on the Multilingual Sentiment dataset using zero-shot distillation from another model called mDeBERTa-v3-base-mnli-xnli.</a:t>
            </a:r>
            <a:br>
              <a:rPr lang="en-GB" sz="1600" dirty="0">
                <a:latin typeface="Barlow"/>
                <a:ea typeface="Barlow"/>
                <a:cs typeface="Barlow"/>
                <a:sym typeface="Barlow"/>
              </a:rPr>
            </a:br>
            <a:endParaRPr lang="en-GB" sz="1600" i="0" u="none" strike="noStrike" cap="none" dirty="0">
              <a:solidFill>
                <a:srgbClr val="000000"/>
              </a:solidFill>
              <a:latin typeface="Barlow"/>
              <a:ea typeface="Barlow"/>
              <a:cs typeface="Barlow"/>
              <a:sym typeface="Barlow"/>
            </a:endParaRPr>
          </a:p>
          <a:p>
            <a:r>
              <a:rPr lang="en-GB" sz="1600" b="1" dirty="0">
                <a:latin typeface="Barlow"/>
                <a:ea typeface="Barlow"/>
                <a:cs typeface="Barlow"/>
                <a:sym typeface="Barlow"/>
              </a:rPr>
              <a:t>Technical Aspects</a:t>
            </a:r>
            <a:r>
              <a:rPr lang="en-GB" sz="1600" dirty="0">
                <a:latin typeface="Barlow"/>
                <a:ea typeface="Barlow"/>
                <a:cs typeface="Barlow"/>
                <a:sym typeface="Barlow"/>
              </a:rPr>
              <a:t>: </a:t>
            </a:r>
            <a:r>
              <a:rPr lang="en-US" sz="1600" dirty="0">
                <a:latin typeface="Barlow"/>
                <a:ea typeface="Barlow"/>
                <a:cs typeface="Barlow"/>
                <a:sym typeface="Barlow"/>
              </a:rPr>
              <a:t>The model has 6 layers, 768 dimension and 12 heads, totalizing 134M parameters</a:t>
            </a:r>
            <a:r>
              <a:rPr lang="en-GB" sz="1600" dirty="0">
                <a:latin typeface="Barlow"/>
                <a:ea typeface="Barlow"/>
                <a:cs typeface="Barlow"/>
                <a:sym typeface="Barlow"/>
              </a:rPr>
              <a:t>.</a:t>
            </a:r>
          </a:p>
          <a:p>
            <a:endParaRPr lang="en-GB" sz="1600" i="0" u="none" strike="noStrike" cap="none" dirty="0">
              <a:solidFill>
                <a:srgbClr val="000000"/>
              </a:solidFill>
              <a:latin typeface="Barlow"/>
              <a:ea typeface="Barlow"/>
              <a:cs typeface="Barlow"/>
              <a:sym typeface="Barlow"/>
            </a:endParaRPr>
          </a:p>
          <a:p>
            <a:r>
              <a:rPr lang="en-GB" sz="1600" b="1" dirty="0">
                <a:latin typeface="Barlow"/>
                <a:ea typeface="Barlow"/>
                <a:cs typeface="Barlow"/>
                <a:sym typeface="Barlow"/>
              </a:rPr>
              <a:t>Limitations</a:t>
            </a:r>
            <a:r>
              <a:rPr lang="en-GB" sz="1600" dirty="0">
                <a:latin typeface="Barlow"/>
                <a:ea typeface="Barlow"/>
                <a:cs typeface="Barlow"/>
                <a:sym typeface="Barlow"/>
              </a:rPr>
              <a:t>: Token limit is 512 . Can inherit bias from the teacher model .</a:t>
            </a:r>
          </a:p>
          <a:p>
            <a:endParaRPr lang="en-GB" sz="1600" i="0" u="none" strike="noStrike" cap="none" dirty="0">
              <a:solidFill>
                <a:srgbClr val="000000"/>
              </a:solidFill>
              <a:latin typeface="Barlow"/>
              <a:ea typeface="Barlow"/>
              <a:cs typeface="Barlow"/>
              <a:sym typeface="Barlow"/>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en-GB" dirty="0">
                <a:solidFill>
                  <a:schemeClr val="tx1"/>
                </a:solidFill>
              </a:rPr>
              <a:t>Sentiment Analysis</a:t>
            </a:r>
            <a:r>
              <a:rPr lang="en-GB" dirty="0">
                <a:solidFill>
                  <a:schemeClr val="lt2"/>
                </a:solidFill>
              </a:rPr>
              <a:t> – How it Works</a:t>
            </a:r>
            <a:endParaRPr dirty="0"/>
          </a:p>
        </p:txBody>
      </p:sp>
      <p:sp>
        <p:nvSpPr>
          <p:cNvPr id="2" name="TextBox 1">
            <a:extLst>
              <a:ext uri="{FF2B5EF4-FFF2-40B4-BE49-F238E27FC236}">
                <a16:creationId xmlns:a16="http://schemas.microsoft.com/office/drawing/2014/main" id="{B23ABAEF-2920-F09C-5F2F-71659CBDCDE9}"/>
              </a:ext>
            </a:extLst>
          </p:cNvPr>
          <p:cNvSpPr txBox="1"/>
          <p:nvPr/>
        </p:nvSpPr>
        <p:spPr>
          <a:xfrm>
            <a:off x="720000" y="1193180"/>
            <a:ext cx="7704000" cy="3046988"/>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Barlow" panose="00000500000000000000" pitchFamily="2" charset="0"/>
              </a:rPr>
              <a:t>The cleaned data is passed to a tokenizer  .</a:t>
            </a:r>
          </a:p>
          <a:p>
            <a:pPr marL="285750" indent="-285750">
              <a:buFont typeface="Arial" panose="020B0604020202020204" pitchFamily="34" charset="0"/>
              <a:buChar char="•"/>
            </a:pPr>
            <a:endParaRPr lang="en-US" sz="1600" dirty="0">
              <a:latin typeface="Barlow" panose="00000500000000000000" pitchFamily="2" charset="0"/>
            </a:endParaRPr>
          </a:p>
          <a:p>
            <a:pPr marL="285750" indent="-285750">
              <a:buFont typeface="Arial" panose="020B0604020202020204" pitchFamily="34" charset="0"/>
              <a:buChar char="•"/>
            </a:pPr>
            <a:r>
              <a:rPr lang="en-US" sz="1600" dirty="0">
                <a:latin typeface="Barlow" panose="00000500000000000000" pitchFamily="2" charset="0"/>
              </a:rPr>
              <a:t>Tokenization (</a:t>
            </a:r>
            <a:r>
              <a:rPr lang="en-US" sz="1600" dirty="0" err="1">
                <a:latin typeface="Barlow" panose="00000500000000000000" pitchFamily="2" charset="0"/>
              </a:rPr>
              <a:t>encoded_input</a:t>
            </a:r>
            <a:r>
              <a:rPr lang="en-US" sz="1600" dirty="0">
                <a:latin typeface="Barlow" panose="00000500000000000000" pitchFamily="2" charset="0"/>
              </a:rPr>
              <a:t>): Encodes and truncates input text (only for sentiment analysis) , decodes truncated text finally .</a:t>
            </a:r>
            <a:br>
              <a:rPr lang="en-US" sz="1600" dirty="0">
                <a:latin typeface="Barlow" panose="00000500000000000000" pitchFamily="2" charset="0"/>
              </a:rPr>
            </a:br>
            <a:endParaRPr lang="en-US" sz="1600" dirty="0">
              <a:latin typeface="Barlow" panose="00000500000000000000" pitchFamily="2" charset="0"/>
            </a:endParaRPr>
          </a:p>
          <a:p>
            <a:pPr marL="285750" indent="-285750">
              <a:buFont typeface="Arial" panose="020B0604020202020204" pitchFamily="34" charset="0"/>
              <a:buChar char="•"/>
            </a:pPr>
            <a:r>
              <a:rPr lang="en-US" sz="1600" dirty="0">
                <a:latin typeface="Barlow" panose="00000500000000000000" pitchFamily="2" charset="0"/>
              </a:rPr>
              <a:t>Sentiment Analysis (</a:t>
            </a:r>
            <a:r>
              <a:rPr lang="en-US" sz="1600" dirty="0" err="1">
                <a:latin typeface="Barlow" panose="00000500000000000000" pitchFamily="2" charset="0"/>
              </a:rPr>
              <a:t>sentiment_check</a:t>
            </a:r>
            <a:r>
              <a:rPr lang="en-US" sz="1600" dirty="0">
                <a:latin typeface="Barlow" panose="00000500000000000000" pitchFamily="2" charset="0"/>
              </a:rPr>
              <a:t>): Uses "</a:t>
            </a:r>
            <a:r>
              <a:rPr lang="en-US" sz="1600" dirty="0" err="1">
                <a:latin typeface="Barlow" panose="00000500000000000000" pitchFamily="2" charset="0"/>
              </a:rPr>
              <a:t>lxyuan</a:t>
            </a:r>
            <a:r>
              <a:rPr lang="en-US" sz="1600" dirty="0">
                <a:latin typeface="Barlow" panose="00000500000000000000" pitchFamily="2" charset="0"/>
              </a:rPr>
              <a:t>/</a:t>
            </a:r>
            <a:r>
              <a:rPr lang="en-US" sz="1600" dirty="0" err="1">
                <a:latin typeface="Barlow" panose="00000500000000000000" pitchFamily="2" charset="0"/>
              </a:rPr>
              <a:t>distilbert</a:t>
            </a:r>
            <a:r>
              <a:rPr lang="en-US" sz="1600" dirty="0">
                <a:latin typeface="Barlow" panose="00000500000000000000" pitchFamily="2" charset="0"/>
              </a:rPr>
              <a:t>-base-multilingual-cased-sentiments-student" model, utilizes pipeline for sentiment analysis.</a:t>
            </a:r>
          </a:p>
          <a:p>
            <a:pPr marL="285750" indent="-285750">
              <a:buFont typeface="Arial" panose="020B0604020202020204" pitchFamily="34" charset="0"/>
              <a:buChar char="•"/>
            </a:pPr>
            <a:endParaRPr lang="en-US" sz="1600" dirty="0">
              <a:latin typeface="Barlow" panose="00000500000000000000" pitchFamily="2" charset="0"/>
            </a:endParaRPr>
          </a:p>
          <a:p>
            <a:pPr marL="285750" indent="-285750">
              <a:buFont typeface="Arial" panose="020B0604020202020204" pitchFamily="34" charset="0"/>
              <a:buChar char="•"/>
            </a:pPr>
            <a:r>
              <a:rPr lang="en-US" sz="1600" dirty="0">
                <a:latin typeface="Barlow" panose="00000500000000000000" pitchFamily="2" charset="0"/>
              </a:rPr>
              <a:t>The output will include ‘positive’ or ‘negative’ label and a score .</a:t>
            </a:r>
          </a:p>
          <a:p>
            <a:pPr marL="285750" indent="-285750">
              <a:buFont typeface="Arial" panose="020B0604020202020204" pitchFamily="34" charset="0"/>
              <a:buChar char="•"/>
            </a:pPr>
            <a:endParaRPr lang="en-US" sz="1600" dirty="0">
              <a:latin typeface="Barlow" panose="00000500000000000000" pitchFamily="2" charset="0"/>
            </a:endParaRPr>
          </a:p>
          <a:p>
            <a:pPr marL="285750" indent="-285750">
              <a:buFont typeface="Arial" panose="020B0604020202020204" pitchFamily="34" charset="0"/>
              <a:buChar char="•"/>
            </a:pPr>
            <a:r>
              <a:rPr lang="en-US" sz="1600" dirty="0">
                <a:latin typeface="Barlow" panose="00000500000000000000" pitchFamily="2" charset="0"/>
              </a:rPr>
              <a:t>Filtering Positive News (</a:t>
            </a:r>
            <a:r>
              <a:rPr lang="en-US" sz="1600" dirty="0" err="1">
                <a:latin typeface="Barlow" panose="00000500000000000000" pitchFamily="2" charset="0"/>
              </a:rPr>
              <a:t>positive_news</a:t>
            </a:r>
            <a:r>
              <a:rPr lang="en-US" sz="1600" dirty="0">
                <a:latin typeface="Barlow" panose="00000500000000000000" pitchFamily="2" charset="0"/>
              </a:rPr>
              <a:t>): Creates new </a:t>
            </a:r>
            <a:r>
              <a:rPr lang="en-US" sz="1600" dirty="0" err="1">
                <a:latin typeface="Barlow" panose="00000500000000000000" pitchFamily="2" charset="0"/>
              </a:rPr>
              <a:t>DataFrame</a:t>
            </a:r>
            <a:r>
              <a:rPr lang="en-US" sz="1600" dirty="0">
                <a:latin typeface="Barlow" panose="00000500000000000000" pitchFamily="2" charset="0"/>
              </a:rPr>
              <a:t> by filtering '</a:t>
            </a:r>
            <a:r>
              <a:rPr lang="en-US" sz="1600" dirty="0" err="1">
                <a:latin typeface="Barlow" panose="00000500000000000000" pitchFamily="2" charset="0"/>
              </a:rPr>
              <a:t>articles_short</a:t>
            </a:r>
            <a:r>
              <a:rPr lang="en-US" sz="1600" dirty="0">
                <a:latin typeface="Barlow" panose="00000500000000000000" pitchFamily="2" charset="0"/>
              </a:rPr>
              <a:t>,' includes rows with 'positive' sentiment and score &gt; 0.5.</a:t>
            </a:r>
          </a:p>
        </p:txBody>
      </p:sp>
    </p:spTree>
    <p:extLst>
      <p:ext uri="{BB962C8B-B14F-4D97-AF65-F5344CB8AC3E}">
        <p14:creationId xmlns:p14="http://schemas.microsoft.com/office/powerpoint/2010/main" val="2052932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719999" y="445025"/>
            <a:ext cx="8140221"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500"/>
              <a:buNone/>
            </a:pPr>
            <a:r>
              <a:rPr lang="en-GB" dirty="0">
                <a:solidFill>
                  <a:schemeClr val="tx1"/>
                </a:solidFill>
              </a:rPr>
              <a:t>Sentiment Analysis</a:t>
            </a:r>
            <a:r>
              <a:rPr lang="en-GB" dirty="0">
                <a:solidFill>
                  <a:schemeClr val="lt2"/>
                </a:solidFill>
              </a:rPr>
              <a:t> – Output Example</a:t>
            </a:r>
            <a:endParaRPr dirty="0"/>
          </a:p>
        </p:txBody>
      </p:sp>
      <p:sp>
        <p:nvSpPr>
          <p:cNvPr id="19" name="Google Shape;169;p24">
            <a:extLst>
              <a:ext uri="{FF2B5EF4-FFF2-40B4-BE49-F238E27FC236}">
                <a16:creationId xmlns:a16="http://schemas.microsoft.com/office/drawing/2014/main" id="{894846DC-2000-421C-D904-390BB51591F4}"/>
              </a:ext>
            </a:extLst>
          </p:cNvPr>
          <p:cNvSpPr txBox="1"/>
          <p:nvPr/>
        </p:nvSpPr>
        <p:spPr>
          <a:xfrm>
            <a:off x="735725" y="1127962"/>
            <a:ext cx="8055974" cy="338514"/>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pPr>
            <a:endParaRPr lang="en-GB" sz="1600" dirty="0">
              <a:latin typeface="Barlow"/>
              <a:ea typeface="Barlow"/>
              <a:cs typeface="Barlow"/>
              <a:sym typeface="Barlow"/>
            </a:endParaRPr>
          </a:p>
        </p:txBody>
      </p:sp>
      <p:pic>
        <p:nvPicPr>
          <p:cNvPr id="3" name="Picture 2">
            <a:extLst>
              <a:ext uri="{FF2B5EF4-FFF2-40B4-BE49-F238E27FC236}">
                <a16:creationId xmlns:a16="http://schemas.microsoft.com/office/drawing/2014/main" id="{3CE24E15-C530-B838-EE80-959A7E560910}"/>
              </a:ext>
            </a:extLst>
          </p:cNvPr>
          <p:cNvPicPr>
            <a:picLocks noChangeAspect="1"/>
          </p:cNvPicPr>
          <p:nvPr/>
        </p:nvPicPr>
        <p:blipFill>
          <a:blip r:embed="rId3"/>
          <a:stretch>
            <a:fillRect/>
          </a:stretch>
        </p:blipFill>
        <p:spPr>
          <a:xfrm>
            <a:off x="624254" y="1967203"/>
            <a:ext cx="7739354" cy="1934308"/>
          </a:xfrm>
          <a:prstGeom prst="rect">
            <a:avLst/>
          </a:prstGeom>
        </p:spPr>
      </p:pic>
      <p:sp>
        <p:nvSpPr>
          <p:cNvPr id="4" name="Rectangle 3">
            <a:extLst>
              <a:ext uri="{FF2B5EF4-FFF2-40B4-BE49-F238E27FC236}">
                <a16:creationId xmlns:a16="http://schemas.microsoft.com/office/drawing/2014/main" id="{E6DCC99F-FB07-5050-19D1-5BFC0E393CBE}"/>
              </a:ext>
            </a:extLst>
          </p:cNvPr>
          <p:cNvSpPr/>
          <p:nvPr/>
        </p:nvSpPr>
        <p:spPr>
          <a:xfrm>
            <a:off x="7014117" y="1967203"/>
            <a:ext cx="1349491" cy="1934308"/>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147842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coops Newsletter by Slidesgo">
  <a:themeElements>
    <a:clrScheme name="Simple Light">
      <a:dk1>
        <a:srgbClr val="231F20"/>
      </a:dk1>
      <a:lt1>
        <a:srgbClr val="D3D2D2"/>
      </a:lt1>
      <a:dk2>
        <a:srgbClr val="FFFFFF"/>
      </a:dk2>
      <a:lt2>
        <a:srgbClr val="BE1E2D"/>
      </a:lt2>
      <a:accent1>
        <a:srgbClr val="FFDE17"/>
      </a:accent1>
      <a:accent2>
        <a:srgbClr val="FFFFFF"/>
      </a:accent2>
      <a:accent3>
        <a:srgbClr val="FFFFFF"/>
      </a:accent3>
      <a:accent4>
        <a:srgbClr val="FFFFFF"/>
      </a:accent4>
      <a:accent5>
        <a:srgbClr val="FFFFFF"/>
      </a:accent5>
      <a:accent6>
        <a:srgbClr val="FFFFFF"/>
      </a:accent6>
      <a:hlink>
        <a:srgbClr val="231F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2037</TotalTime>
  <Words>1867</Words>
  <Application>Microsoft Office PowerPoint</Application>
  <PresentationFormat>On-screen Show (16:9)</PresentationFormat>
  <Paragraphs>196</Paragraphs>
  <Slides>15</Slides>
  <Notes>15</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15</vt:i4>
      </vt:variant>
    </vt:vector>
  </HeadingPairs>
  <TitlesOfParts>
    <vt:vector size="22" baseType="lpstr">
      <vt:lpstr>Bebas Neue</vt:lpstr>
      <vt:lpstr>Barlow</vt:lpstr>
      <vt:lpstr>Barlow Medium</vt:lpstr>
      <vt:lpstr>Alfa Slab One</vt:lpstr>
      <vt:lpstr>Arial</vt:lpstr>
      <vt:lpstr>Simple Light</vt:lpstr>
      <vt:lpstr>Scoops Newsletter by Slidesgo</vt:lpstr>
      <vt:lpstr>Sunshine Scoop</vt:lpstr>
      <vt:lpstr>05</vt:lpstr>
      <vt:lpstr>Introduction</vt:lpstr>
      <vt:lpstr>Scraping</vt:lpstr>
      <vt:lpstr>Scraping</vt:lpstr>
      <vt:lpstr>Data Cleaning</vt:lpstr>
      <vt:lpstr>Sentiment Analysis – Model Card</vt:lpstr>
      <vt:lpstr>Sentiment Analysis – How it Works</vt:lpstr>
      <vt:lpstr>Sentiment Analysis – Output Example</vt:lpstr>
      <vt:lpstr>Summarization – Model Card</vt:lpstr>
      <vt:lpstr>Summarization – How it Works</vt:lpstr>
      <vt:lpstr>Summarization – Output Examples</vt:lpstr>
      <vt:lpstr>Summarization – Output Examples</vt:lpstr>
      <vt:lpstr>Plan – Existing and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Sunshine Scoop</dc:title>
  <cp:lastModifiedBy>Akshay Rajesh</cp:lastModifiedBy>
  <cp:revision>8</cp:revision>
  <dcterms:modified xsi:type="dcterms:W3CDTF">2023-12-21T12:19:15Z</dcterms:modified>
</cp:coreProperties>
</file>